
<file path=[Content_Types].xml><?xml version="1.0" encoding="utf-8"?>
<Types xmlns="http://schemas.openxmlformats.org/package/2006/content-types">
  <Default Extension="png" ContentType="image/png"/>
  <Default Extension="svg" ContentType="image/svg+xml"/>
  <Default Extension="glb" ContentType="model/gltf.binary"/>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35"/>
  </p:notesMasterIdLst>
  <p:sldIdLst>
    <p:sldId id="256" r:id="rId3"/>
    <p:sldId id="258" r:id="rId4"/>
    <p:sldId id="273" r:id="rId5"/>
    <p:sldId id="341" r:id="rId6"/>
    <p:sldId id="345" r:id="rId7"/>
    <p:sldId id="346" r:id="rId8"/>
    <p:sldId id="348" r:id="rId9"/>
    <p:sldId id="349" r:id="rId10"/>
    <p:sldId id="347" r:id="rId11"/>
    <p:sldId id="350" r:id="rId12"/>
    <p:sldId id="353" r:id="rId13"/>
    <p:sldId id="354" r:id="rId14"/>
    <p:sldId id="355" r:id="rId15"/>
    <p:sldId id="357" r:id="rId16"/>
    <p:sldId id="377" r:id="rId17"/>
    <p:sldId id="371" r:id="rId18"/>
    <p:sldId id="372" r:id="rId19"/>
    <p:sldId id="364" r:id="rId20"/>
    <p:sldId id="375" r:id="rId21"/>
    <p:sldId id="358" r:id="rId22"/>
    <p:sldId id="373" r:id="rId23"/>
    <p:sldId id="374" r:id="rId24"/>
    <p:sldId id="366" r:id="rId25"/>
    <p:sldId id="284" r:id="rId26"/>
    <p:sldId id="367" r:id="rId27"/>
    <p:sldId id="381" r:id="rId28"/>
    <p:sldId id="376" r:id="rId29"/>
    <p:sldId id="378" r:id="rId30"/>
    <p:sldId id="379" r:id="rId31"/>
    <p:sldId id="380" r:id="rId32"/>
    <p:sldId id="382" r:id="rId33"/>
    <p:sldId id="315" r:id="rId34"/>
  </p:sldIdLst>
  <p:sldSz cx="9144000" cy="5143500" type="screen16x9"/>
  <p:notesSz cx="6858000" cy="9144000"/>
  <p:embeddedFontLst>
    <p:embeddedFont>
      <p:font typeface="Abel" panose="020B0604020202020204" charset="0"/>
      <p:regular r:id="rId36"/>
    </p:embeddedFont>
    <p:embeddedFont>
      <p:font typeface="Montserrat" panose="020B0604020202020204" charset="0"/>
      <p:regular r:id="rId37"/>
      <p:bold r:id="rId38"/>
      <p:italic r:id="rId39"/>
      <p:boldItalic r:id="rId40"/>
    </p:embeddedFont>
    <p:embeddedFont>
      <p:font typeface="Proxima Nova" panose="020B0604020202020204" charset="0"/>
      <p:regular r:id="rId41"/>
      <p:bold r:id="rId42"/>
      <p:italic r:id="rId43"/>
      <p:boldItalic r:id="rId44"/>
    </p:embeddedFont>
    <p:embeddedFont>
      <p:font typeface="Proxima Nova Semibold" panose="020B0604020202020204" charset="0"/>
      <p:regular r:id="rId45"/>
      <p:bold r:id="rId46"/>
      <p:boldItalic r:id="rId47"/>
    </p:embeddedFont>
    <p:embeddedFont>
      <p:font typeface="Rubik Medium" panose="020B0604020202020204" charset="-79"/>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BAB8E0-ABCE-4401-A9B7-20D53B2CA2ED}">
  <a:tblStyle styleId="{C8BAB8E0-ABCE-4401-A9B7-20D53B2CA2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6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4241415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418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03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9aea31311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9aea31311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9aea31311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9aea31311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599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167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977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9b0aa8567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9b0aa8567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98d7226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998d7226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04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92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68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4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760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418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Medium"/>
              <a:buNone/>
              <a:defRPr sz="8500" b="0">
                <a:solidFill>
                  <a:schemeClr val="accent5"/>
                </a:solidFill>
              </a:defRPr>
            </a:lvl1pPr>
            <a:lvl2pPr lvl="1"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 name="Google Shape;30;p3"/>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27"/>
        <p:cNvGrpSpPr/>
        <p:nvPr/>
      </p:nvGrpSpPr>
      <p:grpSpPr>
        <a:xfrm>
          <a:off x="0" y="0"/>
          <a:ext cx="0" cy="0"/>
          <a:chOff x="0" y="0"/>
          <a:chExt cx="0" cy="0"/>
        </a:xfrm>
      </p:grpSpPr>
      <p:grpSp>
        <p:nvGrpSpPr>
          <p:cNvPr id="128" name="Google Shape;128;p13"/>
          <p:cNvGrpSpPr/>
          <p:nvPr/>
        </p:nvGrpSpPr>
        <p:grpSpPr>
          <a:xfrm>
            <a:off x="-3157403" y="-2327776"/>
            <a:ext cx="14457596" cy="9492188"/>
            <a:chOff x="-3157403" y="-2327776"/>
            <a:chExt cx="14457596" cy="9492188"/>
          </a:xfrm>
        </p:grpSpPr>
        <p:sp>
          <p:nvSpPr>
            <p:cNvPr id="129" name="Google Shape;129;p13"/>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35"/>
        <p:cNvGrpSpPr/>
        <p:nvPr/>
      </p:nvGrpSpPr>
      <p:grpSpPr>
        <a:xfrm>
          <a:off x="0" y="0"/>
          <a:ext cx="0" cy="0"/>
          <a:chOff x="0" y="0"/>
          <a:chExt cx="0" cy="0"/>
        </a:xfrm>
      </p:grpSpPr>
      <p:sp>
        <p:nvSpPr>
          <p:cNvPr id="136" name="Google Shape;136;p14"/>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6905483" y="3227563"/>
            <a:ext cx="4423513" cy="4265955"/>
            <a:chOff x="6905483" y="3227563"/>
            <a:chExt cx="4423513" cy="4265955"/>
          </a:xfrm>
        </p:grpSpPr>
        <p:sp>
          <p:nvSpPr>
            <p:cNvPr id="138" name="Google Shape;138;p14"/>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3"/>
        <p:cNvGrpSpPr/>
        <p:nvPr/>
      </p:nvGrpSpPr>
      <p:grpSpPr>
        <a:xfrm>
          <a:off x="0" y="0"/>
          <a:ext cx="0" cy="0"/>
          <a:chOff x="0" y="0"/>
          <a:chExt cx="0" cy="0"/>
        </a:xfrm>
      </p:grpSpPr>
      <p:grpSp>
        <p:nvGrpSpPr>
          <p:cNvPr id="144" name="Google Shape;144;p15"/>
          <p:cNvGrpSpPr/>
          <p:nvPr/>
        </p:nvGrpSpPr>
        <p:grpSpPr>
          <a:xfrm>
            <a:off x="-1870949" y="-2015865"/>
            <a:ext cx="12501888" cy="9499587"/>
            <a:chOff x="-1870949" y="-2015865"/>
            <a:chExt cx="12501888" cy="9499587"/>
          </a:xfrm>
        </p:grpSpPr>
        <p:sp>
          <p:nvSpPr>
            <p:cNvPr id="145" name="Google Shape;145;p1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4" name="Google Shape;154;p15"/>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Google Shape;155;p15"/>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15"/>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5"/>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5"/>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5"/>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0" name="Google Shape;160;p15"/>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5"/>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5"/>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5"/>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5"/>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5"/>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5"/>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5"/>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5"/>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9" name="Google Shape;169;p15"/>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5"/>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5"/>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72"/>
        <p:cNvGrpSpPr/>
        <p:nvPr/>
      </p:nvGrpSpPr>
      <p:grpSpPr>
        <a:xfrm>
          <a:off x="0" y="0"/>
          <a:ext cx="0" cy="0"/>
          <a:chOff x="0" y="0"/>
          <a:chExt cx="0" cy="0"/>
        </a:xfrm>
      </p:grpSpPr>
      <p:grpSp>
        <p:nvGrpSpPr>
          <p:cNvPr id="173" name="Google Shape;173;p16"/>
          <p:cNvGrpSpPr/>
          <p:nvPr/>
        </p:nvGrpSpPr>
        <p:grpSpPr>
          <a:xfrm>
            <a:off x="-2027980" y="-2596320"/>
            <a:ext cx="14549688" cy="10668394"/>
            <a:chOff x="-2027980" y="-2596320"/>
            <a:chExt cx="14549688" cy="10668394"/>
          </a:xfrm>
        </p:grpSpPr>
        <p:grpSp>
          <p:nvGrpSpPr>
            <p:cNvPr id="174" name="Google Shape;174;p16"/>
            <p:cNvGrpSpPr/>
            <p:nvPr/>
          </p:nvGrpSpPr>
          <p:grpSpPr>
            <a:xfrm rot="2219984">
              <a:off x="-1194691" y="3296805"/>
              <a:ext cx="3796561" cy="4039571"/>
              <a:chOff x="7558301" y="3163860"/>
              <a:chExt cx="3072638" cy="3269311"/>
            </a:xfrm>
          </p:grpSpPr>
          <p:sp>
            <p:nvSpPr>
              <p:cNvPr id="175" name="Google Shape;175;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2219984">
              <a:off x="7891859" y="-1860620"/>
              <a:ext cx="3796561" cy="4039571"/>
              <a:chOff x="7558301" y="3163860"/>
              <a:chExt cx="3072638" cy="3269311"/>
            </a:xfrm>
          </p:grpSpPr>
          <p:sp>
            <p:nvSpPr>
              <p:cNvPr id="179" name="Google Shape;179;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 name="Google Shape;182;p16"/>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3" name="Google Shape;183;p16"/>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6"/>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5" name="Google Shape;185;p16"/>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6"/>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6"/>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 name="Google Shape;188;p1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04"/>
        <p:cNvGrpSpPr/>
        <p:nvPr/>
      </p:nvGrpSpPr>
      <p:grpSpPr>
        <a:xfrm>
          <a:off x="0" y="0"/>
          <a:ext cx="0" cy="0"/>
          <a:chOff x="0" y="0"/>
          <a:chExt cx="0" cy="0"/>
        </a:xfrm>
      </p:grpSpPr>
      <p:grpSp>
        <p:nvGrpSpPr>
          <p:cNvPr id="305" name="Google Shape;305;p26"/>
          <p:cNvGrpSpPr/>
          <p:nvPr/>
        </p:nvGrpSpPr>
        <p:grpSpPr>
          <a:xfrm>
            <a:off x="-2896958" y="-2624952"/>
            <a:ext cx="13462914" cy="10123374"/>
            <a:chOff x="-2896958" y="-2624952"/>
            <a:chExt cx="13462914" cy="10123374"/>
          </a:xfrm>
        </p:grpSpPr>
        <p:grpSp>
          <p:nvGrpSpPr>
            <p:cNvPr id="306" name="Google Shape;306;p26"/>
            <p:cNvGrpSpPr/>
            <p:nvPr/>
          </p:nvGrpSpPr>
          <p:grpSpPr>
            <a:xfrm>
              <a:off x="-2896958" y="-2624952"/>
              <a:ext cx="13462914" cy="10123374"/>
              <a:chOff x="-2896958" y="-2624952"/>
              <a:chExt cx="13462914" cy="10123374"/>
            </a:xfrm>
          </p:grpSpPr>
          <p:sp>
            <p:nvSpPr>
              <p:cNvPr id="307" name="Google Shape;307;p26"/>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6"/>
            <p:cNvGrpSpPr/>
            <p:nvPr/>
          </p:nvGrpSpPr>
          <p:grpSpPr>
            <a:xfrm rot="5400000">
              <a:off x="1874510" y="-229218"/>
              <a:ext cx="5394990" cy="4302857"/>
              <a:chOff x="404670" y="406050"/>
              <a:chExt cx="8334605" cy="4331445"/>
            </a:xfrm>
          </p:grpSpPr>
          <p:sp>
            <p:nvSpPr>
              <p:cNvPr id="314" name="Google Shape;314;p26"/>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6" name="Google Shape;316;p26"/>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26"/>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8" name="Google Shape;318;p26"/>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319" name="Google Shape;319;p26"/>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2327776"/>
            <a:ext cx="14457596" cy="9492188"/>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5" name="Google Shape;55;p5"/>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2627715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9" r:id="rId4"/>
    <p:sldLayoutId id="2147483660" r:id="rId5"/>
    <p:sldLayoutId id="2147483661" r:id="rId6"/>
    <p:sldLayoutId id="2147483662" r:id="rId7"/>
    <p:sldLayoutId id="2147483672" r:id="rId8"/>
    <p:sldLayoutId id="2147483676" r:id="rId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20"/>
        <p:cNvGrpSpPr/>
        <p:nvPr/>
      </p:nvGrpSpPr>
      <p:grpSpPr>
        <a:xfrm>
          <a:off x="0" y="0"/>
          <a:ext cx="0" cy="0"/>
          <a:chOff x="0" y="0"/>
          <a:chExt cx="0" cy="0"/>
        </a:xfrm>
      </p:grpSpPr>
      <p:sp>
        <p:nvSpPr>
          <p:cNvPr id="321" name="Google Shape;321;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22" name="Google Shape;322;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17/06/relationships/model3d" Target="../media/model3d1.glb"/><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microsoft.com/office/2017/06/relationships/model3d" Target="../media/model3d2.glb"/><Relationship Id="rId5" Type="http://schemas.openxmlformats.org/officeDocument/2006/relationships/image" Target="../media/image26.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9"/>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p>
            <a:pPr lvl="0"/>
            <a:r>
              <a:rPr lang="fr-FR" sz="4400" dirty="0"/>
              <a:t>GIT</a:t>
            </a:r>
            <a:br>
              <a:rPr lang="fr-FR" sz="4400" dirty="0"/>
            </a:br>
            <a:r>
              <a:rPr lang="en" sz="4400" dirty="0"/>
              <a:t> </a:t>
            </a:r>
            <a:r>
              <a:rPr lang="fr-FR" sz="2400" dirty="0"/>
              <a:t>Distributed version control system</a:t>
            </a:r>
            <a:endParaRPr sz="2400" dirty="0"/>
          </a:p>
        </p:txBody>
      </p:sp>
      <p:sp>
        <p:nvSpPr>
          <p:cNvPr id="329" name="Google Shape;329;p29"/>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Be </a:t>
            </a:r>
            <a:r>
              <a:rPr lang="fr-FR" dirty="0" err="1"/>
              <a:t>connected</a:t>
            </a:r>
            <a:r>
              <a:rPr lang="fr-FR" dirty="0"/>
              <a:t>, Be </a:t>
            </a:r>
            <a:r>
              <a:rPr lang="fr-FR" dirty="0" err="1"/>
              <a:t>powerful</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6"/>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3" name="Google Shape;473;p46"/>
          <p:cNvSpPr txBox="1">
            <a:spLocks noGrp="1"/>
          </p:cNvSpPr>
          <p:nvPr>
            <p:ph type="title"/>
          </p:nvPr>
        </p:nvSpPr>
        <p:spPr>
          <a:xfrm>
            <a:off x="2439423" y="2447677"/>
            <a:ext cx="42651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a:t>
            </a:r>
            <a:r>
              <a:rPr lang="fr-FR" dirty="0"/>
              <a:t>estion de Versions</a:t>
            </a:r>
            <a:endParaRPr dirty="0"/>
          </a:p>
        </p:txBody>
      </p:sp>
      <p:sp>
        <p:nvSpPr>
          <p:cNvPr id="475" name="Google Shape;475;p46"/>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6" name="TextBox 5">
            <a:extLst>
              <a:ext uri="{FF2B5EF4-FFF2-40B4-BE49-F238E27FC236}">
                <a16:creationId xmlns:a16="http://schemas.microsoft.com/office/drawing/2014/main" id="{03765314-D8C3-49AD-83F4-C71594A6B294}"/>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8</a:t>
            </a:r>
          </a:p>
        </p:txBody>
      </p:sp>
    </p:spTree>
    <p:extLst>
      <p:ext uri="{BB962C8B-B14F-4D97-AF65-F5344CB8AC3E}">
        <p14:creationId xmlns:p14="http://schemas.microsoft.com/office/powerpoint/2010/main" val="1214722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43B4043-EC94-431C-B9B0-AA4B89A16317}"/>
              </a:ext>
            </a:extLst>
          </p:cNvPr>
          <p:cNvSpPr txBox="1">
            <a:spLocks/>
          </p:cNvSpPr>
          <p:nvPr/>
        </p:nvSpPr>
        <p:spPr>
          <a:xfrm>
            <a:off x="2161783" y="126105"/>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marL="0" marR="0" lvl="0" indent="0" algn="ctr" defTabSz="914400" rtl="0" eaLnBrk="1" fontAlgn="auto" latinLnBrk="0" hangingPunct="1">
              <a:lnSpc>
                <a:spcPct val="100000"/>
              </a:lnSpc>
              <a:spcBef>
                <a:spcPts val="0"/>
              </a:spcBef>
              <a:spcAft>
                <a:spcPts val="0"/>
              </a:spcAft>
              <a:buClr>
                <a:srgbClr val="DCAE52"/>
              </a:buClr>
              <a:buSzPts val="3300"/>
              <a:buFont typeface="Abel"/>
              <a:buNone/>
              <a:tabLst/>
              <a:defRPr/>
            </a:pPr>
            <a:r>
              <a:rPr kumimoji="0" lang="en-US" sz="2800" b="1" i="0" u="none" strike="noStrike" kern="0" cap="none" spc="0" normalizeH="0" baseline="0" noProof="0" dirty="0">
                <a:ln>
                  <a:noFill/>
                </a:ln>
                <a:solidFill>
                  <a:srgbClr val="DCAE52"/>
                </a:solidFill>
                <a:effectLst/>
                <a:uLnTx/>
                <a:uFillTx/>
                <a:latin typeface="Abel"/>
                <a:sym typeface="Abel"/>
              </a:rPr>
              <a:t>Gestion </a:t>
            </a:r>
            <a:r>
              <a:rPr kumimoji="0" lang="en-US" sz="2800" b="1" i="0" u="none" strike="noStrike" kern="0" cap="none" spc="0" normalizeH="0" baseline="0" noProof="0" dirty="0" err="1">
                <a:ln>
                  <a:noFill/>
                </a:ln>
                <a:solidFill>
                  <a:srgbClr val="DCAE52"/>
                </a:solidFill>
                <a:effectLst/>
                <a:uLnTx/>
                <a:uFillTx/>
                <a:latin typeface="Abel"/>
                <a:sym typeface="Abel"/>
              </a:rPr>
              <a:t>Centrali</a:t>
            </a:r>
            <a:r>
              <a:rPr lang="en-US" b="1" dirty="0" err="1">
                <a:solidFill>
                  <a:srgbClr val="DCAE52"/>
                </a:solidFill>
              </a:rPr>
              <a:t>sé</a:t>
            </a:r>
            <a:r>
              <a:rPr kumimoji="0" lang="en-US" sz="2800" b="1" i="0" u="none" strike="noStrike" kern="0" cap="none" spc="0" normalizeH="0" baseline="0" noProof="0" dirty="0">
                <a:ln>
                  <a:noFill/>
                </a:ln>
                <a:solidFill>
                  <a:srgbClr val="DCAE52"/>
                </a:solidFill>
                <a:effectLst/>
                <a:uLnTx/>
                <a:uFillTx/>
                <a:latin typeface="Abel"/>
                <a:sym typeface="Abel"/>
              </a:rPr>
              <a:t>e </a:t>
            </a:r>
            <a:endParaRPr kumimoji="0" lang="fr-FR" sz="2800" b="1" i="0" u="none" strike="noStrike" kern="0" cap="none" spc="0" normalizeH="0" baseline="0" noProof="0" dirty="0">
              <a:ln>
                <a:noFill/>
              </a:ln>
              <a:solidFill>
                <a:srgbClr val="DCAE52"/>
              </a:solidFill>
              <a:effectLst/>
              <a:uLnTx/>
              <a:uFillTx/>
              <a:latin typeface="Abel"/>
              <a:sym typeface="Abel"/>
            </a:endParaRPr>
          </a:p>
        </p:txBody>
      </p:sp>
      <p:pic>
        <p:nvPicPr>
          <p:cNvPr id="5" name="Picture 4">
            <a:extLst>
              <a:ext uri="{FF2B5EF4-FFF2-40B4-BE49-F238E27FC236}">
                <a16:creationId xmlns:a16="http://schemas.microsoft.com/office/drawing/2014/main" id="{795681C6-8ABA-45ED-A31F-93040FC7EFE7}"/>
              </a:ext>
            </a:extLst>
          </p:cNvPr>
          <p:cNvPicPr>
            <a:picLocks noChangeAspect="1"/>
          </p:cNvPicPr>
          <p:nvPr/>
        </p:nvPicPr>
        <p:blipFill>
          <a:blip r:embed="rId2"/>
          <a:stretch>
            <a:fillRect/>
          </a:stretch>
        </p:blipFill>
        <p:spPr>
          <a:xfrm>
            <a:off x="1966091" y="1013207"/>
            <a:ext cx="5541483" cy="3117085"/>
          </a:xfrm>
          <a:prstGeom prst="rect">
            <a:avLst/>
          </a:prstGeom>
        </p:spPr>
      </p:pic>
      <p:sp>
        <p:nvSpPr>
          <p:cNvPr id="4" name="TextBox 3">
            <a:extLst>
              <a:ext uri="{FF2B5EF4-FFF2-40B4-BE49-F238E27FC236}">
                <a16:creationId xmlns:a16="http://schemas.microsoft.com/office/drawing/2014/main" id="{46773E3F-453E-4D4A-BFE1-D9F18830FE5F}"/>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tx1"/>
                </a:solidFill>
              </a:rPr>
              <a:t>9</a:t>
            </a:r>
          </a:p>
        </p:txBody>
      </p:sp>
    </p:spTree>
    <p:extLst>
      <p:ext uri="{BB962C8B-B14F-4D97-AF65-F5344CB8AC3E}">
        <p14:creationId xmlns:p14="http://schemas.microsoft.com/office/powerpoint/2010/main" val="2863605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43B4043-EC94-431C-B9B0-AA4B89A16317}"/>
              </a:ext>
            </a:extLst>
          </p:cNvPr>
          <p:cNvSpPr txBox="1">
            <a:spLocks/>
          </p:cNvSpPr>
          <p:nvPr/>
        </p:nvSpPr>
        <p:spPr>
          <a:xfrm>
            <a:off x="2161783" y="126105"/>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marL="0" marR="0" lvl="0" indent="0" algn="ctr" defTabSz="914400" rtl="0" eaLnBrk="1" fontAlgn="auto" latinLnBrk="0" hangingPunct="1">
              <a:lnSpc>
                <a:spcPct val="100000"/>
              </a:lnSpc>
              <a:spcBef>
                <a:spcPts val="0"/>
              </a:spcBef>
              <a:spcAft>
                <a:spcPts val="0"/>
              </a:spcAft>
              <a:buClr>
                <a:srgbClr val="DCAE52"/>
              </a:buClr>
              <a:buSzPts val="3300"/>
              <a:buFont typeface="Abel"/>
              <a:buNone/>
              <a:tabLst/>
              <a:defRPr/>
            </a:pPr>
            <a:r>
              <a:rPr kumimoji="0" lang="en-US" sz="2800" b="1" i="0" u="none" strike="noStrike" kern="0" cap="none" spc="0" normalizeH="0" baseline="0" noProof="0" dirty="0">
                <a:ln>
                  <a:noFill/>
                </a:ln>
                <a:solidFill>
                  <a:srgbClr val="DCAE52"/>
                </a:solidFill>
                <a:effectLst/>
                <a:uLnTx/>
                <a:uFillTx/>
                <a:latin typeface="Abel"/>
                <a:sym typeface="Abel"/>
              </a:rPr>
              <a:t>Gestion </a:t>
            </a:r>
            <a:r>
              <a:rPr kumimoji="0" lang="en-US" sz="2800" b="1" i="0" u="none" strike="noStrike" kern="0" cap="none" spc="0" normalizeH="0" baseline="0" noProof="0" dirty="0" err="1">
                <a:ln>
                  <a:noFill/>
                </a:ln>
                <a:solidFill>
                  <a:srgbClr val="DCAE52"/>
                </a:solidFill>
                <a:effectLst/>
                <a:uLnTx/>
                <a:uFillTx/>
                <a:latin typeface="Abel"/>
                <a:sym typeface="Abel"/>
              </a:rPr>
              <a:t>Distribu</a:t>
            </a:r>
            <a:r>
              <a:rPr kumimoji="0" lang="fr-FR" sz="2800" b="1" i="0" u="none" strike="noStrike" kern="0" cap="none" spc="0" normalizeH="0" baseline="0" noProof="0" dirty="0" err="1">
                <a:ln>
                  <a:noFill/>
                </a:ln>
                <a:solidFill>
                  <a:srgbClr val="DCAE52"/>
                </a:solidFill>
                <a:effectLst/>
                <a:uLnTx/>
                <a:uFillTx/>
                <a:latin typeface="Abel"/>
                <a:sym typeface="Abel"/>
              </a:rPr>
              <a:t>ée</a:t>
            </a:r>
            <a:r>
              <a:rPr kumimoji="0" lang="en-US" sz="2800" b="1" i="0" u="none" strike="noStrike" kern="0" cap="none" spc="0" normalizeH="0" baseline="0" noProof="0" dirty="0">
                <a:ln>
                  <a:noFill/>
                </a:ln>
                <a:solidFill>
                  <a:srgbClr val="DCAE52"/>
                </a:solidFill>
                <a:effectLst/>
                <a:uLnTx/>
                <a:uFillTx/>
                <a:latin typeface="Abel"/>
                <a:sym typeface="Abel"/>
              </a:rPr>
              <a:t> </a:t>
            </a:r>
            <a:endParaRPr kumimoji="0" lang="fr-FR" sz="2800" b="1" i="0" u="none" strike="noStrike" kern="0" cap="none" spc="0" normalizeH="0" baseline="0" noProof="0" dirty="0">
              <a:ln>
                <a:noFill/>
              </a:ln>
              <a:solidFill>
                <a:srgbClr val="DCAE52"/>
              </a:solidFill>
              <a:effectLst/>
              <a:uLnTx/>
              <a:uFillTx/>
              <a:latin typeface="Abel"/>
              <a:sym typeface="Abel"/>
            </a:endParaRPr>
          </a:p>
        </p:txBody>
      </p:sp>
      <p:pic>
        <p:nvPicPr>
          <p:cNvPr id="2" name="Picture 1">
            <a:extLst>
              <a:ext uri="{FF2B5EF4-FFF2-40B4-BE49-F238E27FC236}">
                <a16:creationId xmlns:a16="http://schemas.microsoft.com/office/drawing/2014/main" id="{09B96842-D5DE-4E7E-B592-EE9D92699B27}"/>
              </a:ext>
            </a:extLst>
          </p:cNvPr>
          <p:cNvPicPr>
            <a:picLocks noChangeAspect="1"/>
          </p:cNvPicPr>
          <p:nvPr/>
        </p:nvPicPr>
        <p:blipFill>
          <a:blip r:embed="rId2"/>
          <a:stretch>
            <a:fillRect/>
          </a:stretch>
        </p:blipFill>
        <p:spPr>
          <a:xfrm>
            <a:off x="1777555" y="807212"/>
            <a:ext cx="5918555" cy="3529076"/>
          </a:xfrm>
          <a:prstGeom prst="rect">
            <a:avLst/>
          </a:prstGeom>
        </p:spPr>
      </p:pic>
      <p:sp>
        <p:nvSpPr>
          <p:cNvPr id="4" name="TextBox 3">
            <a:extLst>
              <a:ext uri="{FF2B5EF4-FFF2-40B4-BE49-F238E27FC236}">
                <a16:creationId xmlns:a16="http://schemas.microsoft.com/office/drawing/2014/main" id="{8C513315-7A14-4627-B312-935B9FF77AFA}"/>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tx1"/>
                </a:solidFill>
              </a:rPr>
              <a:t>10</a:t>
            </a:r>
          </a:p>
        </p:txBody>
      </p:sp>
    </p:spTree>
    <p:extLst>
      <p:ext uri="{BB962C8B-B14F-4D97-AF65-F5344CB8AC3E}">
        <p14:creationId xmlns:p14="http://schemas.microsoft.com/office/powerpoint/2010/main" val="3597570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23" name="Picture 22">
            <a:extLst>
              <a:ext uri="{FF2B5EF4-FFF2-40B4-BE49-F238E27FC236}">
                <a16:creationId xmlns:a16="http://schemas.microsoft.com/office/drawing/2014/main" id="{7EC4AEE3-015A-4C30-85D1-1330643A9A78}"/>
              </a:ext>
            </a:extLst>
          </p:cNvPr>
          <p:cNvPicPr>
            <a:picLocks noChangeAspect="1"/>
          </p:cNvPicPr>
          <p:nvPr/>
        </p:nvPicPr>
        <p:blipFill>
          <a:blip r:embed="rId3"/>
          <a:stretch>
            <a:fillRect/>
          </a:stretch>
        </p:blipFill>
        <p:spPr>
          <a:xfrm>
            <a:off x="2765234" y="1448604"/>
            <a:ext cx="1219759" cy="1521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0" name="Google Shape;383;p35">
            <a:extLst>
              <a:ext uri="{FF2B5EF4-FFF2-40B4-BE49-F238E27FC236}">
                <a16:creationId xmlns:a16="http://schemas.microsoft.com/office/drawing/2014/main" id="{D83821AF-240B-41C2-BA03-AFC8CD57B602}"/>
              </a:ext>
            </a:extLst>
          </p:cNvPr>
          <p:cNvSpPr txBox="1">
            <a:spLocks noGrp="1"/>
          </p:cNvSpPr>
          <p:nvPr>
            <p:ph type="title"/>
          </p:nvPr>
        </p:nvSpPr>
        <p:spPr>
          <a:xfrm>
            <a:off x="1996950" y="39021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b="1" dirty="0"/>
              <a:t>Logiciels de gestion de versions VCS</a:t>
            </a:r>
            <a:endParaRPr b="1" dirty="0"/>
          </a:p>
        </p:txBody>
      </p:sp>
      <p:pic>
        <p:nvPicPr>
          <p:cNvPr id="3" name="Picture 2">
            <a:extLst>
              <a:ext uri="{FF2B5EF4-FFF2-40B4-BE49-F238E27FC236}">
                <a16:creationId xmlns:a16="http://schemas.microsoft.com/office/drawing/2014/main" id="{01158C87-01CA-42D8-9E10-898F0EA306EF}"/>
              </a:ext>
            </a:extLst>
          </p:cNvPr>
          <p:cNvPicPr>
            <a:picLocks noChangeAspect="1"/>
          </p:cNvPicPr>
          <p:nvPr/>
        </p:nvPicPr>
        <p:blipFill>
          <a:blip r:embed="rId4"/>
          <a:stretch>
            <a:fillRect/>
          </a:stretch>
        </p:blipFill>
        <p:spPr>
          <a:xfrm>
            <a:off x="969483" y="1448603"/>
            <a:ext cx="1399142" cy="1521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5E52CE6E-0C96-4A4D-8A45-BDD8FCC32582}"/>
              </a:ext>
            </a:extLst>
          </p:cNvPr>
          <p:cNvPicPr>
            <a:picLocks noChangeAspect="1"/>
          </p:cNvPicPr>
          <p:nvPr/>
        </p:nvPicPr>
        <p:blipFill>
          <a:blip r:embed="rId5"/>
          <a:stretch>
            <a:fillRect/>
          </a:stretch>
        </p:blipFill>
        <p:spPr>
          <a:xfrm>
            <a:off x="3773995" y="3360798"/>
            <a:ext cx="1385013" cy="1606432"/>
          </a:xfrm>
          <a:prstGeom prst="rect">
            <a:avLst/>
          </a:prstGeom>
        </p:spPr>
      </p:pic>
      <p:pic>
        <p:nvPicPr>
          <p:cNvPr id="7" name="Picture 6">
            <a:extLst>
              <a:ext uri="{FF2B5EF4-FFF2-40B4-BE49-F238E27FC236}">
                <a16:creationId xmlns:a16="http://schemas.microsoft.com/office/drawing/2014/main" id="{F1FCC437-88B0-4131-9C3A-61C0390C4643}"/>
              </a:ext>
            </a:extLst>
          </p:cNvPr>
          <p:cNvPicPr>
            <a:picLocks noChangeAspect="1"/>
          </p:cNvPicPr>
          <p:nvPr/>
        </p:nvPicPr>
        <p:blipFill>
          <a:blip r:embed="rId6"/>
          <a:stretch>
            <a:fillRect/>
          </a:stretch>
        </p:blipFill>
        <p:spPr>
          <a:xfrm>
            <a:off x="6453054" y="1746601"/>
            <a:ext cx="1831630" cy="1190022"/>
          </a:xfrm>
          <a:prstGeom prst="rect">
            <a:avLst/>
          </a:prstGeom>
        </p:spPr>
      </p:pic>
      <p:pic>
        <p:nvPicPr>
          <p:cNvPr id="9" name="Picture 8">
            <a:extLst>
              <a:ext uri="{FF2B5EF4-FFF2-40B4-BE49-F238E27FC236}">
                <a16:creationId xmlns:a16="http://schemas.microsoft.com/office/drawing/2014/main" id="{70DBB4EE-C73E-4D65-B7FE-A80C7504A4B2}"/>
              </a:ext>
            </a:extLst>
          </p:cNvPr>
          <p:cNvPicPr>
            <a:picLocks noChangeAspect="1"/>
          </p:cNvPicPr>
          <p:nvPr/>
        </p:nvPicPr>
        <p:blipFill>
          <a:blip r:embed="rId7"/>
          <a:stretch>
            <a:fillRect/>
          </a:stretch>
        </p:blipFill>
        <p:spPr>
          <a:xfrm>
            <a:off x="4466502" y="1448603"/>
            <a:ext cx="1385013" cy="1518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47CB9321-90F8-4F0E-AB5E-FEE3C6D14D5B}"/>
              </a:ext>
            </a:extLst>
          </p:cNvPr>
          <p:cNvPicPr>
            <a:picLocks noChangeAspect="1"/>
          </p:cNvPicPr>
          <p:nvPr/>
        </p:nvPicPr>
        <p:blipFill>
          <a:blip r:embed="rId8"/>
          <a:stretch>
            <a:fillRect/>
          </a:stretch>
        </p:blipFill>
        <p:spPr>
          <a:xfrm>
            <a:off x="6260077" y="2979345"/>
            <a:ext cx="1773945" cy="1773945"/>
          </a:xfrm>
          <a:prstGeom prst="rect">
            <a:avLst/>
          </a:prstGeom>
        </p:spPr>
      </p:pic>
      <p:sp>
        <p:nvSpPr>
          <p:cNvPr id="10" name="TextBox 9">
            <a:extLst>
              <a:ext uri="{FF2B5EF4-FFF2-40B4-BE49-F238E27FC236}">
                <a16:creationId xmlns:a16="http://schemas.microsoft.com/office/drawing/2014/main" id="{7E3A51E4-36B9-4F43-9DB8-1185363C72BF}"/>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11</a:t>
            </a:r>
          </a:p>
        </p:txBody>
      </p:sp>
    </p:spTree>
    <p:extLst>
      <p:ext uri="{BB962C8B-B14F-4D97-AF65-F5344CB8AC3E}">
        <p14:creationId xmlns:p14="http://schemas.microsoft.com/office/powerpoint/2010/main" val="123881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6"/>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3" name="Google Shape;473;p46"/>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GIT</a:t>
            </a:r>
            <a:endParaRPr dirty="0"/>
          </a:p>
        </p:txBody>
      </p:sp>
      <p:sp>
        <p:nvSpPr>
          <p:cNvPr id="475" name="Google Shape;475;p46"/>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pic>
        <p:nvPicPr>
          <p:cNvPr id="3" name="Picture 2">
            <a:extLst>
              <a:ext uri="{FF2B5EF4-FFF2-40B4-BE49-F238E27FC236}">
                <a16:creationId xmlns:a16="http://schemas.microsoft.com/office/drawing/2014/main" id="{A4323591-8256-425D-84D0-1853D72CE06F}"/>
              </a:ext>
            </a:extLst>
          </p:cNvPr>
          <p:cNvPicPr>
            <a:picLocks noChangeAspect="1"/>
          </p:cNvPicPr>
          <p:nvPr/>
        </p:nvPicPr>
        <p:blipFill>
          <a:blip r:embed="rId3"/>
          <a:stretch>
            <a:fillRect/>
          </a:stretch>
        </p:blipFill>
        <p:spPr>
          <a:xfrm>
            <a:off x="6334699" y="2659885"/>
            <a:ext cx="2132509" cy="2132509"/>
          </a:xfrm>
          <a:prstGeom prst="rect">
            <a:avLst/>
          </a:prstGeom>
        </p:spPr>
      </p:pic>
      <p:sp>
        <p:nvSpPr>
          <p:cNvPr id="6" name="TextBox 5">
            <a:extLst>
              <a:ext uri="{FF2B5EF4-FFF2-40B4-BE49-F238E27FC236}">
                <a16:creationId xmlns:a16="http://schemas.microsoft.com/office/drawing/2014/main" id="{821CD653-9390-4B00-AD6C-3BF84BB612D2}"/>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12</a:t>
            </a:r>
          </a:p>
        </p:txBody>
      </p:sp>
    </p:spTree>
    <p:extLst>
      <p:ext uri="{BB962C8B-B14F-4D97-AF65-F5344CB8AC3E}">
        <p14:creationId xmlns:p14="http://schemas.microsoft.com/office/powerpoint/2010/main" val="2099821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D1ED7-2E70-4748-857C-49621FDBA924}"/>
              </a:ext>
            </a:extLst>
          </p:cNvPr>
          <p:cNvPicPr>
            <a:picLocks noChangeAspect="1"/>
          </p:cNvPicPr>
          <p:nvPr/>
        </p:nvPicPr>
        <p:blipFill>
          <a:blip r:embed="rId2"/>
          <a:stretch>
            <a:fillRect/>
          </a:stretch>
        </p:blipFill>
        <p:spPr>
          <a:xfrm>
            <a:off x="2438102" y="394983"/>
            <a:ext cx="4267796" cy="4353533"/>
          </a:xfrm>
          <a:prstGeom prst="rect">
            <a:avLst/>
          </a:prstGeom>
        </p:spPr>
      </p:pic>
      <p:sp>
        <p:nvSpPr>
          <p:cNvPr id="3" name="TextBox 2">
            <a:extLst>
              <a:ext uri="{FF2B5EF4-FFF2-40B4-BE49-F238E27FC236}">
                <a16:creationId xmlns:a16="http://schemas.microsoft.com/office/drawing/2014/main" id="{A5CA1D57-C35B-49F3-8D6A-020CFB6F8CB5}"/>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tx1"/>
                </a:solidFill>
              </a:rPr>
              <a:t>13</a:t>
            </a:r>
          </a:p>
        </p:txBody>
      </p:sp>
    </p:spTree>
    <p:extLst>
      <p:ext uri="{BB962C8B-B14F-4D97-AF65-F5344CB8AC3E}">
        <p14:creationId xmlns:p14="http://schemas.microsoft.com/office/powerpoint/2010/main" val="3158856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Concepts clés de Git</a:t>
            </a:r>
            <a:endParaRPr lang="fr-FR" dirty="0"/>
          </a:p>
        </p:txBody>
      </p:sp>
      <p:pic>
        <p:nvPicPr>
          <p:cNvPr id="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851422">
            <a:off x="2456487" y="2966306"/>
            <a:ext cx="474561" cy="8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104900"/>
            <a:ext cx="4838700"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a:xfrm>
            <a:off x="1550067" y="1966150"/>
            <a:ext cx="1694695" cy="338554"/>
          </a:xfrm>
          <a:prstGeom prst="rect">
            <a:avLst/>
          </a:prstGeom>
        </p:spPr>
        <p:txBody>
          <a:bodyPr wrap="none">
            <a:spAutoFit/>
          </a:bodyPr>
          <a:lstStyle/>
          <a:p>
            <a:pPr lvl="0"/>
            <a:r>
              <a:rPr lang="fr-FR" sz="1600" b="1" dirty="0">
                <a:solidFill>
                  <a:schemeClr val="accent5"/>
                </a:solidFill>
                <a:latin typeface="Abel"/>
                <a:ea typeface="Abel"/>
                <a:cs typeface="Abel"/>
                <a:sym typeface="Abel"/>
              </a:rPr>
              <a:t>Repository (dépôt) </a:t>
            </a:r>
          </a:p>
        </p:txBody>
      </p:sp>
      <p:sp>
        <p:nvSpPr>
          <p:cNvPr id="24" name="Rectangle 23"/>
          <p:cNvSpPr/>
          <p:nvPr/>
        </p:nvSpPr>
        <p:spPr>
          <a:xfrm>
            <a:off x="1147729" y="2925508"/>
            <a:ext cx="1819341" cy="338554"/>
          </a:xfrm>
          <a:prstGeom prst="rect">
            <a:avLst/>
          </a:prstGeom>
        </p:spPr>
        <p:txBody>
          <a:bodyPr wrap="square">
            <a:spAutoFit/>
          </a:bodyPr>
          <a:lstStyle/>
          <a:p>
            <a:pPr lvl="0"/>
            <a:r>
              <a:rPr lang="fr-FR" sz="1600" b="1" dirty="0">
                <a:solidFill>
                  <a:schemeClr val="accent5"/>
                </a:solidFill>
                <a:latin typeface="Abel"/>
                <a:ea typeface="Abel"/>
                <a:cs typeface="Abel"/>
                <a:sym typeface="Abel"/>
              </a:rPr>
              <a:t>Branch (branche)</a:t>
            </a:r>
          </a:p>
        </p:txBody>
      </p:sp>
      <p:sp>
        <p:nvSpPr>
          <p:cNvPr id="16" name="Rectangle 15"/>
          <p:cNvSpPr/>
          <p:nvPr/>
        </p:nvSpPr>
        <p:spPr>
          <a:xfrm>
            <a:off x="5835707" y="1966150"/>
            <a:ext cx="1622560" cy="338554"/>
          </a:xfrm>
          <a:prstGeom prst="rect">
            <a:avLst/>
          </a:prstGeom>
        </p:spPr>
        <p:txBody>
          <a:bodyPr wrap="none">
            <a:spAutoFit/>
          </a:bodyPr>
          <a:lstStyle/>
          <a:p>
            <a:r>
              <a:rPr lang="fr-FR" sz="1600" b="1" dirty="0">
                <a:solidFill>
                  <a:schemeClr val="accent5"/>
                </a:solidFill>
                <a:latin typeface="Abel"/>
                <a:ea typeface="Abel"/>
                <a:cs typeface="Abel"/>
                <a:sym typeface="Abel"/>
              </a:rPr>
              <a:t>Commit (commit) </a:t>
            </a:r>
          </a:p>
        </p:txBody>
      </p:sp>
      <p:sp>
        <p:nvSpPr>
          <p:cNvPr id="18" name="Rectangle 17"/>
          <p:cNvSpPr/>
          <p:nvPr/>
        </p:nvSpPr>
        <p:spPr>
          <a:xfrm>
            <a:off x="6201965" y="2901696"/>
            <a:ext cx="1417376" cy="338554"/>
          </a:xfrm>
          <a:prstGeom prst="rect">
            <a:avLst/>
          </a:prstGeom>
        </p:spPr>
        <p:txBody>
          <a:bodyPr wrap="none">
            <a:spAutoFit/>
          </a:bodyPr>
          <a:lstStyle/>
          <a:p>
            <a:pPr lvl="0"/>
            <a:r>
              <a:rPr lang="fr-FR" sz="1600" b="1" dirty="0">
                <a:solidFill>
                  <a:schemeClr val="accent5"/>
                </a:solidFill>
                <a:latin typeface="Abel"/>
                <a:ea typeface="Abel"/>
                <a:cs typeface="Abel"/>
                <a:sym typeface="Abel"/>
              </a:rPr>
              <a:t>Merge (fusion)  </a:t>
            </a:r>
          </a:p>
        </p:txBody>
      </p:sp>
      <p:sp>
        <p:nvSpPr>
          <p:cNvPr id="25" name="Rectangle 24"/>
          <p:cNvSpPr/>
          <p:nvPr/>
        </p:nvSpPr>
        <p:spPr>
          <a:xfrm>
            <a:off x="5835707" y="3960911"/>
            <a:ext cx="1425390" cy="338554"/>
          </a:xfrm>
          <a:prstGeom prst="rect">
            <a:avLst/>
          </a:prstGeom>
        </p:spPr>
        <p:txBody>
          <a:bodyPr wrap="none">
            <a:spAutoFit/>
          </a:bodyPr>
          <a:lstStyle/>
          <a:p>
            <a:pPr lvl="0"/>
            <a:r>
              <a:rPr lang="fr-FR" sz="1600" b="1" dirty="0">
                <a:solidFill>
                  <a:schemeClr val="accent5"/>
                </a:solidFill>
                <a:latin typeface="Abel"/>
                <a:ea typeface="Abel"/>
                <a:cs typeface="Abel"/>
                <a:sym typeface="Abel"/>
              </a:rPr>
              <a:t>Push (pousser) </a:t>
            </a:r>
          </a:p>
        </p:txBody>
      </p:sp>
      <p:sp>
        <p:nvSpPr>
          <p:cNvPr id="26" name="Rectangle 25"/>
          <p:cNvSpPr/>
          <p:nvPr/>
        </p:nvSpPr>
        <p:spPr>
          <a:xfrm>
            <a:off x="2075086" y="3960910"/>
            <a:ext cx="1083951" cy="338554"/>
          </a:xfrm>
          <a:prstGeom prst="rect">
            <a:avLst/>
          </a:prstGeom>
        </p:spPr>
        <p:txBody>
          <a:bodyPr wrap="none">
            <a:spAutoFit/>
          </a:bodyPr>
          <a:lstStyle/>
          <a:p>
            <a:pPr lvl="0"/>
            <a:r>
              <a:rPr lang="fr-FR" sz="1600" b="1" dirty="0">
                <a:solidFill>
                  <a:schemeClr val="accent5"/>
                </a:solidFill>
                <a:latin typeface="Abel"/>
                <a:ea typeface="Abel"/>
                <a:cs typeface="Abel"/>
                <a:sym typeface="Abel"/>
              </a:rPr>
              <a:t>Pull (tirer)  </a:t>
            </a:r>
          </a:p>
        </p:txBody>
      </p:sp>
      <p:sp>
        <p:nvSpPr>
          <p:cNvPr id="11" name="TextBox 10">
            <a:extLst>
              <a:ext uri="{FF2B5EF4-FFF2-40B4-BE49-F238E27FC236}">
                <a16:creationId xmlns:a16="http://schemas.microsoft.com/office/drawing/2014/main" id="{F038B608-709A-41F5-A5C4-F905DA260715}"/>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14</a:t>
            </a:r>
          </a:p>
        </p:txBody>
      </p:sp>
    </p:spTree>
    <p:extLst>
      <p:ext uri="{BB962C8B-B14F-4D97-AF65-F5344CB8AC3E}">
        <p14:creationId xmlns:p14="http://schemas.microsoft.com/office/powerpoint/2010/main" val="87626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Avantages du Git pour la gestion de versions</a:t>
            </a:r>
            <a:r>
              <a:rPr lang="fr-FR" b="1" u="sng" dirty="0"/>
              <a:t> </a:t>
            </a:r>
            <a:endParaRPr lang="fr-FR" dirty="0"/>
          </a:p>
        </p:txBody>
      </p:sp>
      <p:pic>
        <p:nvPicPr>
          <p:cNvPr id="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851422">
            <a:off x="2350161" y="2966306"/>
            <a:ext cx="474561" cy="8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899" y="1104900"/>
            <a:ext cx="4838700"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a:xfrm>
            <a:off x="373432" y="1966150"/>
            <a:ext cx="3402933" cy="584775"/>
          </a:xfrm>
          <a:prstGeom prst="rect">
            <a:avLst/>
          </a:prstGeom>
        </p:spPr>
        <p:txBody>
          <a:bodyPr wrap="square">
            <a:spAutoFit/>
          </a:bodyPr>
          <a:lstStyle/>
          <a:p>
            <a:pPr lvl="0"/>
            <a:r>
              <a:rPr lang="fr-FR" sz="1600" b="1" dirty="0">
                <a:solidFill>
                  <a:schemeClr val="accent5"/>
                </a:solidFill>
                <a:latin typeface="Montserrat" charset="0"/>
                <a:ea typeface="Abel"/>
                <a:cs typeface="Abel"/>
                <a:sym typeface="Abel"/>
              </a:rPr>
              <a:t>Suivi de l'historique des modifications</a:t>
            </a:r>
          </a:p>
        </p:txBody>
      </p:sp>
      <p:sp>
        <p:nvSpPr>
          <p:cNvPr id="16" name="Rectangle 15"/>
          <p:cNvSpPr/>
          <p:nvPr/>
        </p:nvSpPr>
        <p:spPr>
          <a:xfrm>
            <a:off x="5835339" y="1960625"/>
            <a:ext cx="2638864" cy="584775"/>
          </a:xfrm>
          <a:prstGeom prst="rect">
            <a:avLst/>
          </a:prstGeom>
        </p:spPr>
        <p:txBody>
          <a:bodyPr wrap="none">
            <a:spAutoFit/>
          </a:bodyPr>
          <a:lstStyle/>
          <a:p>
            <a:pPr lvl="0"/>
            <a:r>
              <a:rPr lang="fr-FR" sz="1600" b="1" dirty="0">
                <a:solidFill>
                  <a:schemeClr val="accent5"/>
                </a:solidFill>
                <a:latin typeface="Montserrat" charset="0"/>
                <a:ea typeface="Abel"/>
                <a:cs typeface="Abel"/>
                <a:sym typeface="Abel"/>
              </a:rPr>
              <a:t>Gestion des conflits de</a:t>
            </a:r>
          </a:p>
          <a:p>
            <a:pPr lvl="0"/>
            <a:r>
              <a:rPr lang="fr-FR" sz="1600" b="1" dirty="0">
                <a:solidFill>
                  <a:schemeClr val="accent5"/>
                </a:solidFill>
                <a:latin typeface="Montserrat" charset="0"/>
                <a:ea typeface="Abel"/>
                <a:cs typeface="Abel"/>
                <a:sym typeface="Abel"/>
              </a:rPr>
              <a:t> modifications  </a:t>
            </a:r>
          </a:p>
        </p:txBody>
      </p:sp>
      <p:sp>
        <p:nvSpPr>
          <p:cNvPr id="18" name="Rectangle 17"/>
          <p:cNvSpPr/>
          <p:nvPr/>
        </p:nvSpPr>
        <p:spPr>
          <a:xfrm>
            <a:off x="6095639" y="2901696"/>
            <a:ext cx="2484976" cy="338554"/>
          </a:xfrm>
          <a:prstGeom prst="rect">
            <a:avLst/>
          </a:prstGeom>
        </p:spPr>
        <p:txBody>
          <a:bodyPr wrap="none">
            <a:spAutoFit/>
          </a:bodyPr>
          <a:lstStyle/>
          <a:p>
            <a:pPr lvl="0"/>
            <a:r>
              <a:rPr lang="fr-FR" sz="1600" b="1" dirty="0">
                <a:solidFill>
                  <a:schemeClr val="accent5"/>
                </a:solidFill>
                <a:latin typeface="Montserrat" charset="0"/>
                <a:ea typeface="Abel"/>
                <a:cs typeface="Abel"/>
              </a:rPr>
              <a:t>Grande communauté</a:t>
            </a:r>
            <a:endParaRPr lang="fr-FR" sz="1600" b="1" dirty="0">
              <a:solidFill>
                <a:schemeClr val="accent5"/>
              </a:solidFill>
              <a:latin typeface="Abel"/>
              <a:ea typeface="Abel"/>
              <a:cs typeface="Abel"/>
              <a:sym typeface="Abel"/>
            </a:endParaRPr>
          </a:p>
        </p:txBody>
      </p:sp>
      <p:sp>
        <p:nvSpPr>
          <p:cNvPr id="25" name="Rectangle 24"/>
          <p:cNvSpPr/>
          <p:nvPr/>
        </p:nvSpPr>
        <p:spPr>
          <a:xfrm>
            <a:off x="5729381" y="3960911"/>
            <a:ext cx="3130985" cy="584775"/>
          </a:xfrm>
          <a:prstGeom prst="rect">
            <a:avLst/>
          </a:prstGeom>
        </p:spPr>
        <p:txBody>
          <a:bodyPr wrap="none">
            <a:spAutoFit/>
          </a:bodyPr>
          <a:lstStyle/>
          <a:p>
            <a:pPr lvl="0"/>
            <a:r>
              <a:rPr lang="fr-FR" sz="1600" b="1" dirty="0">
                <a:solidFill>
                  <a:schemeClr val="accent5"/>
                </a:solidFill>
                <a:latin typeface="Montserrat" charset="0"/>
                <a:ea typeface="Abel"/>
                <a:cs typeface="Abel"/>
              </a:rPr>
              <a:t>Sauvegarde et restauration</a:t>
            </a:r>
          </a:p>
          <a:p>
            <a:pPr lvl="0"/>
            <a:r>
              <a:rPr lang="fr-FR" sz="1600" b="1" dirty="0">
                <a:solidFill>
                  <a:schemeClr val="accent5"/>
                </a:solidFill>
                <a:latin typeface="Montserrat" charset="0"/>
                <a:ea typeface="Abel"/>
                <a:cs typeface="Abel"/>
              </a:rPr>
              <a:t> faciles</a:t>
            </a:r>
            <a:endParaRPr lang="fr-FR" sz="1600" b="1" dirty="0">
              <a:solidFill>
                <a:schemeClr val="accent5"/>
              </a:solidFill>
              <a:latin typeface="Abel"/>
              <a:ea typeface="Abel"/>
              <a:cs typeface="Abel"/>
              <a:sym typeface="Abel"/>
            </a:endParaRPr>
          </a:p>
        </p:txBody>
      </p:sp>
      <p:sp>
        <p:nvSpPr>
          <p:cNvPr id="26" name="Rectangle 25"/>
          <p:cNvSpPr/>
          <p:nvPr/>
        </p:nvSpPr>
        <p:spPr>
          <a:xfrm>
            <a:off x="583985" y="3948408"/>
            <a:ext cx="2419252" cy="338554"/>
          </a:xfrm>
          <a:prstGeom prst="rect">
            <a:avLst/>
          </a:prstGeom>
        </p:spPr>
        <p:txBody>
          <a:bodyPr wrap="none">
            <a:spAutoFit/>
          </a:bodyPr>
          <a:lstStyle/>
          <a:p>
            <a:pPr lvl="0"/>
            <a:r>
              <a:rPr lang="fr-FR" sz="1600" b="1" dirty="0">
                <a:solidFill>
                  <a:schemeClr val="accent5"/>
                </a:solidFill>
                <a:latin typeface="Montserrat" charset="0"/>
                <a:ea typeface="Abel"/>
                <a:cs typeface="Abel"/>
                <a:sym typeface="Abel"/>
              </a:rPr>
              <a:t>Intégration continue</a:t>
            </a:r>
            <a:endParaRPr lang="fr-FR" sz="1600" b="1" dirty="0">
              <a:solidFill>
                <a:schemeClr val="accent5"/>
              </a:solidFill>
              <a:latin typeface="Abel"/>
              <a:ea typeface="Abel"/>
              <a:cs typeface="Abel"/>
              <a:sym typeface="Abel"/>
            </a:endParaRPr>
          </a:p>
        </p:txBody>
      </p:sp>
      <p:sp>
        <p:nvSpPr>
          <p:cNvPr id="3" name="Rectangle 2"/>
          <p:cNvSpPr/>
          <p:nvPr/>
        </p:nvSpPr>
        <p:spPr>
          <a:xfrm>
            <a:off x="390372" y="2901696"/>
            <a:ext cx="2339102" cy="338554"/>
          </a:xfrm>
          <a:prstGeom prst="rect">
            <a:avLst/>
          </a:prstGeom>
        </p:spPr>
        <p:txBody>
          <a:bodyPr wrap="none">
            <a:spAutoFit/>
          </a:bodyPr>
          <a:lstStyle/>
          <a:p>
            <a:pPr lvl="0"/>
            <a:r>
              <a:rPr lang="fr-FR" sz="1600" b="1" dirty="0">
                <a:solidFill>
                  <a:schemeClr val="accent5"/>
                </a:solidFill>
                <a:latin typeface="Montserrat" charset="0"/>
                <a:ea typeface="Abel"/>
                <a:cs typeface="Abel"/>
                <a:sym typeface="Abel"/>
              </a:rPr>
              <a:t>Collaboration facile </a:t>
            </a:r>
          </a:p>
        </p:txBody>
      </p:sp>
      <p:sp>
        <p:nvSpPr>
          <p:cNvPr id="11" name="TextBox 10">
            <a:extLst>
              <a:ext uri="{FF2B5EF4-FFF2-40B4-BE49-F238E27FC236}">
                <a16:creationId xmlns:a16="http://schemas.microsoft.com/office/drawing/2014/main" id="{08EB8444-2C57-418F-9F18-0E61ED6F2539}"/>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15</a:t>
            </a:r>
          </a:p>
        </p:txBody>
      </p:sp>
    </p:spTree>
    <p:extLst>
      <p:ext uri="{BB962C8B-B14F-4D97-AF65-F5344CB8AC3E}">
        <p14:creationId xmlns:p14="http://schemas.microsoft.com/office/powerpoint/2010/main" val="1046586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46"/>
          <p:cNvSpPr txBox="1">
            <a:spLocks noGrp="1"/>
          </p:cNvSpPr>
          <p:nvPr>
            <p:ph type="title"/>
          </p:nvPr>
        </p:nvSpPr>
        <p:spPr>
          <a:xfrm>
            <a:off x="2417934" y="691588"/>
            <a:ext cx="42651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GITHUB</a:t>
            </a:r>
            <a:endParaRPr dirty="0"/>
          </a:p>
        </p:txBody>
      </p:sp>
      <p:pic>
        <p:nvPicPr>
          <p:cNvPr id="1027" name="Picture 3" descr="C:\Users\hp\Downloads\download-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1283" y="2400747"/>
            <a:ext cx="2085975" cy="1181100"/>
          </a:xfrm>
          <a:prstGeom prst="rect">
            <a:avLst/>
          </a:prstGeom>
          <a:solidFill>
            <a:schemeClr val="bg1"/>
          </a:solidFill>
          <a:extLst/>
        </p:spPr>
      </p:pic>
      <p:sp>
        <p:nvSpPr>
          <p:cNvPr id="4" name="TextBox 3">
            <a:extLst>
              <a:ext uri="{FF2B5EF4-FFF2-40B4-BE49-F238E27FC236}">
                <a16:creationId xmlns:a16="http://schemas.microsoft.com/office/drawing/2014/main" id="{858D3EC6-D9F3-4B3B-B605-3909C39E97C5}"/>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16</a:t>
            </a:r>
          </a:p>
        </p:txBody>
      </p:sp>
    </p:spTree>
    <p:extLst>
      <p:ext uri="{BB962C8B-B14F-4D97-AF65-F5344CB8AC3E}">
        <p14:creationId xmlns:p14="http://schemas.microsoft.com/office/powerpoint/2010/main" val="2693025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974" y="278243"/>
            <a:ext cx="5150100" cy="431400"/>
          </a:xfrm>
        </p:spPr>
        <p:txBody>
          <a:bodyPr/>
          <a:lstStyle/>
          <a:p>
            <a:r>
              <a:rPr lang="fr-FR" b="1" dirty="0">
                <a:sym typeface="Montserrat"/>
              </a:rPr>
              <a:t>GitHub</a:t>
            </a:r>
          </a:p>
        </p:txBody>
      </p:sp>
      <p:sp>
        <p:nvSpPr>
          <p:cNvPr id="3" name="TextBox 2"/>
          <p:cNvSpPr txBox="1"/>
          <p:nvPr/>
        </p:nvSpPr>
        <p:spPr>
          <a:xfrm>
            <a:off x="1355296" y="2079173"/>
            <a:ext cx="6433457" cy="1323439"/>
          </a:xfrm>
          <a:prstGeom prst="rect">
            <a:avLst/>
          </a:prstGeom>
          <a:noFill/>
        </p:spPr>
        <p:txBody>
          <a:bodyPr wrap="square" rtlCol="0">
            <a:spAutoFit/>
          </a:bodyPr>
          <a:lstStyle/>
          <a:p>
            <a:pPr algn="ctr"/>
            <a:r>
              <a:rPr lang="fr-FR" sz="1600" dirty="0">
                <a:solidFill>
                  <a:schemeClr val="accent5"/>
                </a:solidFill>
                <a:latin typeface="Montserrat" charset="0"/>
                <a:ea typeface="Abel"/>
                <a:cs typeface="Abel"/>
                <a:sym typeface="Montserrat"/>
              </a:rPr>
              <a:t>GitHub est un service d'hébergement Open-Source, permettant aux programmeurs et aux développeurs de partager le code informatique de leurs projets afin de travailler dessus de façon collaborative. On peut le considérer comme un Cloud dédié au code informatique.</a:t>
            </a:r>
          </a:p>
        </p:txBody>
      </p:sp>
      <p:sp>
        <p:nvSpPr>
          <p:cNvPr id="4" name="TextBox 3">
            <a:extLst>
              <a:ext uri="{FF2B5EF4-FFF2-40B4-BE49-F238E27FC236}">
                <a16:creationId xmlns:a16="http://schemas.microsoft.com/office/drawing/2014/main" id="{FDADAA87-1E8F-477F-8A07-CFBA7368B20D}"/>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17</a:t>
            </a:r>
          </a:p>
        </p:txBody>
      </p:sp>
    </p:spTree>
    <p:extLst>
      <p:ext uri="{BB962C8B-B14F-4D97-AF65-F5344CB8AC3E}">
        <p14:creationId xmlns:p14="http://schemas.microsoft.com/office/powerpoint/2010/main" val="1906607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41" name="Google Shape;341;p31"/>
          <p:cNvSpPr txBox="1">
            <a:spLocks noGrp="1"/>
          </p:cNvSpPr>
          <p:nvPr>
            <p:ph type="subTitle" idx="1"/>
          </p:nvPr>
        </p:nvSpPr>
        <p:spPr>
          <a:xfrm>
            <a:off x="1675584" y="1683205"/>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2800" dirty="0"/>
              <a:t>Introduction</a:t>
            </a:r>
            <a:endParaRPr sz="2800" dirty="0"/>
          </a:p>
        </p:txBody>
      </p:sp>
      <p:sp>
        <p:nvSpPr>
          <p:cNvPr id="343" name="Google Shape;343;p31"/>
          <p:cNvSpPr txBox="1">
            <a:spLocks noGrp="1"/>
          </p:cNvSpPr>
          <p:nvPr>
            <p:ph type="title" idx="3"/>
          </p:nvPr>
        </p:nvSpPr>
        <p:spPr>
          <a:xfrm>
            <a:off x="718284" y="140586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a:t>
            </a:r>
            <a:endParaRPr/>
          </a:p>
        </p:txBody>
      </p:sp>
      <p:sp>
        <p:nvSpPr>
          <p:cNvPr id="344" name="Google Shape;344;p31"/>
          <p:cNvSpPr txBox="1">
            <a:spLocks noGrp="1"/>
          </p:cNvSpPr>
          <p:nvPr>
            <p:ph type="subTitle" idx="4"/>
          </p:nvPr>
        </p:nvSpPr>
        <p:spPr>
          <a:xfrm>
            <a:off x="1726209" y="2815086"/>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2800" dirty="0"/>
              <a:t>DevOps</a:t>
            </a:r>
            <a:endParaRPr sz="2800" dirty="0"/>
          </a:p>
        </p:txBody>
      </p:sp>
      <p:sp>
        <p:nvSpPr>
          <p:cNvPr id="346" name="Google Shape;346;p31"/>
          <p:cNvSpPr txBox="1">
            <a:spLocks noGrp="1"/>
          </p:cNvSpPr>
          <p:nvPr>
            <p:ph type="title" idx="6"/>
          </p:nvPr>
        </p:nvSpPr>
        <p:spPr>
          <a:xfrm>
            <a:off x="718284" y="2526786"/>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a:t>
            </a:r>
            <a:endParaRPr/>
          </a:p>
        </p:txBody>
      </p:sp>
      <p:sp>
        <p:nvSpPr>
          <p:cNvPr id="347" name="Google Shape;347;p31"/>
          <p:cNvSpPr txBox="1">
            <a:spLocks noGrp="1"/>
          </p:cNvSpPr>
          <p:nvPr>
            <p:ph type="subTitle" idx="7"/>
          </p:nvPr>
        </p:nvSpPr>
        <p:spPr>
          <a:xfrm>
            <a:off x="1569153" y="3960937"/>
            <a:ext cx="3389176" cy="5765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2600" dirty="0"/>
              <a:t>Les logiciels de gestion de versions</a:t>
            </a:r>
            <a:endParaRPr sz="2600" dirty="0"/>
          </a:p>
        </p:txBody>
      </p:sp>
      <p:sp>
        <p:nvSpPr>
          <p:cNvPr id="349" name="Google Shape;349;p31"/>
          <p:cNvSpPr txBox="1">
            <a:spLocks noGrp="1"/>
          </p:cNvSpPr>
          <p:nvPr>
            <p:ph type="title" idx="9"/>
          </p:nvPr>
        </p:nvSpPr>
        <p:spPr>
          <a:xfrm>
            <a:off x="718284" y="364771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3.</a:t>
            </a:r>
            <a:endParaRPr/>
          </a:p>
        </p:txBody>
      </p:sp>
      <p:sp>
        <p:nvSpPr>
          <p:cNvPr id="350" name="Google Shape;350;p31"/>
          <p:cNvSpPr txBox="1">
            <a:spLocks noGrp="1"/>
          </p:cNvSpPr>
          <p:nvPr>
            <p:ph type="subTitle" idx="13"/>
          </p:nvPr>
        </p:nvSpPr>
        <p:spPr>
          <a:xfrm>
            <a:off x="5343033" y="1986049"/>
            <a:ext cx="3339616" cy="359400"/>
          </a:xfrm>
          <a:prstGeom prst="rect">
            <a:avLst/>
          </a:prstGeom>
        </p:spPr>
        <p:txBody>
          <a:bodyPr spcFirstLastPara="1" wrap="square" lIns="91425" tIns="91425" rIns="91425" bIns="91425" anchor="b" anchorCtr="0">
            <a:noAutofit/>
          </a:bodyPr>
          <a:lstStyle/>
          <a:p>
            <a:pPr marL="0" indent="0"/>
            <a:r>
              <a:rPr lang="fr-FR" sz="2800" dirty="0"/>
              <a:t>GIT &amp; GIT Krakken </a:t>
            </a:r>
            <a:r>
              <a:rPr lang="en-US" sz="2800" dirty="0"/>
              <a:t>GITLAB</a:t>
            </a:r>
            <a:r>
              <a:rPr lang="fr-FR" sz="2800" dirty="0"/>
              <a:t> </a:t>
            </a:r>
          </a:p>
        </p:txBody>
      </p:sp>
      <p:sp>
        <p:nvSpPr>
          <p:cNvPr id="352" name="Google Shape;352;p31"/>
          <p:cNvSpPr txBox="1">
            <a:spLocks noGrp="1"/>
          </p:cNvSpPr>
          <p:nvPr>
            <p:ph type="title" idx="15"/>
          </p:nvPr>
        </p:nvSpPr>
        <p:spPr>
          <a:xfrm>
            <a:off x="4406409" y="140586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a:t>
            </a:r>
            <a:endParaRPr/>
          </a:p>
        </p:txBody>
      </p:sp>
      <p:sp>
        <p:nvSpPr>
          <p:cNvPr id="353" name="Google Shape;353;p31"/>
          <p:cNvSpPr txBox="1">
            <a:spLocks noGrp="1"/>
          </p:cNvSpPr>
          <p:nvPr>
            <p:ph type="subTitle" idx="16"/>
          </p:nvPr>
        </p:nvSpPr>
        <p:spPr>
          <a:xfrm>
            <a:off x="5363709" y="2720899"/>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err="1"/>
              <a:t>Pratique</a:t>
            </a:r>
            <a:endParaRPr sz="2800" dirty="0"/>
          </a:p>
        </p:txBody>
      </p:sp>
      <p:sp>
        <p:nvSpPr>
          <p:cNvPr id="355" name="Google Shape;355;p31"/>
          <p:cNvSpPr txBox="1">
            <a:spLocks noGrp="1"/>
          </p:cNvSpPr>
          <p:nvPr>
            <p:ph type="title" idx="18"/>
          </p:nvPr>
        </p:nvSpPr>
        <p:spPr>
          <a:xfrm>
            <a:off x="4406409" y="2526786"/>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a:t>
            </a:r>
            <a:endParaRPr/>
          </a:p>
        </p:txBody>
      </p:sp>
      <p:sp>
        <p:nvSpPr>
          <p:cNvPr id="356" name="Google Shape;356;p31"/>
          <p:cNvSpPr txBox="1">
            <a:spLocks noGrp="1"/>
          </p:cNvSpPr>
          <p:nvPr>
            <p:ph type="subTitle" idx="19"/>
          </p:nvPr>
        </p:nvSpPr>
        <p:spPr>
          <a:xfrm>
            <a:off x="5363709" y="3936011"/>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2800" dirty="0"/>
              <a:t>Conclusion</a:t>
            </a:r>
            <a:endParaRPr sz="2800" dirty="0"/>
          </a:p>
        </p:txBody>
      </p:sp>
      <p:sp>
        <p:nvSpPr>
          <p:cNvPr id="358" name="Google Shape;358;p31"/>
          <p:cNvSpPr txBox="1">
            <a:spLocks noGrp="1"/>
          </p:cNvSpPr>
          <p:nvPr>
            <p:ph type="title" idx="21"/>
          </p:nvPr>
        </p:nvSpPr>
        <p:spPr>
          <a:xfrm>
            <a:off x="4406409" y="364771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6.</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6"/>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3" name="Google Shape;473;p46"/>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GIT KRAKEN</a:t>
            </a:r>
            <a:endParaRPr dirty="0"/>
          </a:p>
        </p:txBody>
      </p:sp>
      <p:sp>
        <p:nvSpPr>
          <p:cNvPr id="475" name="Google Shape;475;p46"/>
          <p:cNvSpPr txBox="1">
            <a:spLocks noGrp="1"/>
          </p:cNvSpPr>
          <p:nvPr>
            <p:ph type="title" idx="2"/>
          </p:nvPr>
        </p:nvSpPr>
        <p:spPr>
          <a:xfrm>
            <a:off x="3082350" y="886997"/>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pic>
        <p:nvPicPr>
          <p:cNvPr id="7" name="Picture 6">
            <a:extLst>
              <a:ext uri="{FF2B5EF4-FFF2-40B4-BE49-F238E27FC236}">
                <a16:creationId xmlns:a16="http://schemas.microsoft.com/office/drawing/2014/main" id="{B137886A-252D-4D85-B0FF-323D9D024B1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061650" y="2457943"/>
            <a:ext cx="3481330" cy="2512404"/>
          </a:xfrm>
          <a:prstGeom prst="rect">
            <a:avLst/>
          </a:prstGeom>
        </p:spPr>
      </p:pic>
      <p:sp>
        <p:nvSpPr>
          <p:cNvPr id="6" name="TextBox 5">
            <a:extLst>
              <a:ext uri="{FF2B5EF4-FFF2-40B4-BE49-F238E27FC236}">
                <a16:creationId xmlns:a16="http://schemas.microsoft.com/office/drawing/2014/main" id="{4B0891F3-72D9-402B-A26C-640E855A7C59}"/>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18</a:t>
            </a:r>
          </a:p>
        </p:txBody>
      </p:sp>
    </p:spTree>
    <p:extLst>
      <p:ext uri="{BB962C8B-B14F-4D97-AF65-F5344CB8AC3E}">
        <p14:creationId xmlns:p14="http://schemas.microsoft.com/office/powerpoint/2010/main" val="679210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5563DBB-B5BF-482E-A7CC-D8AFD70550E4}"/>
              </a:ext>
            </a:extLst>
          </p:cNvPr>
          <p:cNvSpPr>
            <a:spLocks noGrp="1"/>
          </p:cNvSpPr>
          <p:nvPr>
            <p:ph type="subTitle" idx="1"/>
          </p:nvPr>
        </p:nvSpPr>
        <p:spPr>
          <a:xfrm>
            <a:off x="1251906" y="2051333"/>
            <a:ext cx="6400799" cy="1671580"/>
          </a:xfrm>
        </p:spPr>
        <p:txBody>
          <a:bodyPr/>
          <a:lstStyle/>
          <a:p>
            <a:r>
              <a:rPr lang="fr-FR" sz="1600" dirty="0">
                <a:solidFill>
                  <a:schemeClr val="accent5"/>
                </a:solidFill>
                <a:latin typeface="Montserrat" charset="0"/>
                <a:ea typeface="Abel"/>
                <a:cs typeface="Abel"/>
                <a:sym typeface="Arial"/>
              </a:rPr>
              <a:t>Git kraken : est un client graphique multiplateforme puissant et intuitif qui simplifie amplement l'utilisation de Git. De manière très simple, on peut pratiquement tout faire avec Git Kraken sans une seule ligne de commande à taper</a:t>
            </a:r>
            <a:r>
              <a:rPr lang="fr-FR" sz="1600" dirty="0">
                <a:solidFill>
                  <a:schemeClr val="accent5"/>
                </a:solidFill>
                <a:latin typeface="Montserrat" charset="0"/>
                <a:ea typeface="Abel"/>
                <a:cs typeface="Abel"/>
              </a:rPr>
              <a:t>.</a:t>
            </a:r>
          </a:p>
        </p:txBody>
      </p:sp>
      <p:sp>
        <p:nvSpPr>
          <p:cNvPr id="4" name="Subtitle 2">
            <a:extLst>
              <a:ext uri="{FF2B5EF4-FFF2-40B4-BE49-F238E27FC236}">
                <a16:creationId xmlns:a16="http://schemas.microsoft.com/office/drawing/2014/main" id="{E5563DBB-B5BF-482E-A7CC-D8AFD70550E4}"/>
              </a:ext>
            </a:extLst>
          </p:cNvPr>
          <p:cNvSpPr txBox="1">
            <a:spLocks/>
          </p:cNvSpPr>
          <p:nvPr/>
        </p:nvSpPr>
        <p:spPr>
          <a:xfrm>
            <a:off x="1932264" y="255192"/>
            <a:ext cx="5040085" cy="6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4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r>
              <a:rPr lang="fr-FR" sz="2800" b="1" dirty="0">
                <a:solidFill>
                  <a:schemeClr val="accent5"/>
                </a:solidFill>
                <a:latin typeface="Abel"/>
                <a:ea typeface="Abel"/>
                <a:cs typeface="Abel"/>
                <a:sym typeface="Abel"/>
              </a:rPr>
              <a:t>Git Kraken</a:t>
            </a:r>
          </a:p>
        </p:txBody>
      </p:sp>
      <p:sp>
        <p:nvSpPr>
          <p:cNvPr id="5" name="TextBox 4">
            <a:extLst>
              <a:ext uri="{FF2B5EF4-FFF2-40B4-BE49-F238E27FC236}">
                <a16:creationId xmlns:a16="http://schemas.microsoft.com/office/drawing/2014/main" id="{8EAF545A-1189-4172-BF0F-9EA2FDF1EFD5}"/>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19</a:t>
            </a:r>
          </a:p>
        </p:txBody>
      </p:sp>
    </p:spTree>
    <p:extLst>
      <p:ext uri="{BB962C8B-B14F-4D97-AF65-F5344CB8AC3E}">
        <p14:creationId xmlns:p14="http://schemas.microsoft.com/office/powerpoint/2010/main" val="121449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975" y="304800"/>
            <a:ext cx="5150100" cy="448387"/>
          </a:xfrm>
        </p:spPr>
        <p:txBody>
          <a:bodyPr/>
          <a:lstStyle/>
          <a:p>
            <a:r>
              <a:rPr lang="fr-FR" b="1" dirty="0">
                <a:sym typeface="Montserrat"/>
              </a:rPr>
              <a:t>Fonctionnalités</a:t>
            </a:r>
          </a:p>
        </p:txBody>
      </p:sp>
      <p:sp>
        <p:nvSpPr>
          <p:cNvPr id="4" name="TextBox 3"/>
          <p:cNvSpPr txBox="1"/>
          <p:nvPr/>
        </p:nvSpPr>
        <p:spPr>
          <a:xfrm>
            <a:off x="2342898" y="1604070"/>
            <a:ext cx="4458254" cy="3477875"/>
          </a:xfrm>
          <a:prstGeom prst="rect">
            <a:avLst/>
          </a:prstGeom>
          <a:noFill/>
        </p:spPr>
        <p:txBody>
          <a:bodyPr wrap="square" rtlCol="0">
            <a:spAutoFit/>
          </a:bodyPr>
          <a:lstStyle/>
          <a:p>
            <a:pPr marL="457200" indent="-457200">
              <a:buClr>
                <a:schemeClr val="accent5"/>
              </a:buClr>
              <a:buSzPts val="3300"/>
              <a:buFont typeface="Arial" panose="020B0604020202020204" pitchFamily="34" charset="0"/>
              <a:buChar char="•"/>
            </a:pPr>
            <a:r>
              <a:rPr lang="fr-FR" sz="2400" dirty="0">
                <a:solidFill>
                  <a:schemeClr val="accent5"/>
                </a:solidFill>
                <a:latin typeface="Montserrat" charset="0"/>
                <a:ea typeface="Abel"/>
                <a:cs typeface="Abel"/>
                <a:sym typeface="Abel"/>
              </a:rPr>
              <a:t>Gestion des branches</a:t>
            </a:r>
          </a:p>
          <a:p>
            <a:pPr marL="457200" indent="-457200">
              <a:buClr>
                <a:schemeClr val="accent5"/>
              </a:buClr>
              <a:buSzPts val="3300"/>
              <a:buFont typeface="Arial" panose="020B0604020202020204" pitchFamily="34" charset="0"/>
              <a:buChar char="•"/>
            </a:pPr>
            <a:r>
              <a:rPr lang="fr-FR" sz="2400" dirty="0">
                <a:solidFill>
                  <a:schemeClr val="accent5"/>
                </a:solidFill>
                <a:latin typeface="Montserrat" charset="0"/>
                <a:ea typeface="Abel"/>
                <a:cs typeface="Abel"/>
                <a:sym typeface="Abel"/>
              </a:rPr>
              <a:t>Intégration de Git Flow</a:t>
            </a:r>
          </a:p>
          <a:p>
            <a:pPr marL="457200" indent="-457200">
              <a:buClr>
                <a:schemeClr val="accent5"/>
              </a:buClr>
              <a:buSzPts val="3300"/>
              <a:buFont typeface="Arial" panose="020B0604020202020204" pitchFamily="34" charset="0"/>
              <a:buChar char="•"/>
            </a:pPr>
            <a:r>
              <a:rPr lang="fr-FR" sz="2400" dirty="0">
                <a:solidFill>
                  <a:schemeClr val="accent5"/>
                </a:solidFill>
                <a:latin typeface="Montserrat" charset="0"/>
                <a:ea typeface="Abel"/>
                <a:cs typeface="Abel"/>
                <a:sym typeface="Abel"/>
              </a:rPr>
              <a:t>Gestion des remotes</a:t>
            </a:r>
          </a:p>
          <a:p>
            <a:pPr marL="457200" indent="-457200">
              <a:buClr>
                <a:schemeClr val="accent5"/>
              </a:buClr>
              <a:buSzPts val="3300"/>
              <a:buFont typeface="Arial" panose="020B0604020202020204" pitchFamily="34" charset="0"/>
              <a:buChar char="•"/>
            </a:pPr>
            <a:r>
              <a:rPr lang="fr-FR" sz="2400" dirty="0">
                <a:solidFill>
                  <a:schemeClr val="accent5"/>
                </a:solidFill>
                <a:latin typeface="Montserrat" charset="0"/>
                <a:ea typeface="Abel"/>
                <a:cs typeface="Abel"/>
                <a:sym typeface="Abel"/>
              </a:rPr>
              <a:t>Gestion des tags</a:t>
            </a:r>
          </a:p>
          <a:p>
            <a:pPr marL="457200" indent="-457200">
              <a:buClr>
                <a:schemeClr val="accent5"/>
              </a:buClr>
              <a:buSzPts val="3300"/>
              <a:buFont typeface="Arial" panose="020B0604020202020204" pitchFamily="34" charset="0"/>
              <a:buChar char="•"/>
            </a:pPr>
            <a:r>
              <a:rPr lang="fr-FR" sz="2400" dirty="0">
                <a:solidFill>
                  <a:schemeClr val="accent5"/>
                </a:solidFill>
                <a:latin typeface="Montserrat" charset="0"/>
                <a:ea typeface="Abel"/>
                <a:cs typeface="Abel"/>
                <a:sym typeface="Abel"/>
              </a:rPr>
              <a:t>Connexion à GitHub &amp; Bitbucket</a:t>
            </a:r>
          </a:p>
          <a:p>
            <a:pPr marL="457200" indent="-457200">
              <a:buClr>
                <a:schemeClr val="accent5"/>
              </a:buClr>
              <a:buSzPts val="3300"/>
              <a:buFont typeface="Arial" panose="020B0604020202020204" pitchFamily="34" charset="0"/>
              <a:buChar char="•"/>
            </a:pPr>
            <a:r>
              <a:rPr lang="fr-FR" sz="2400" dirty="0">
                <a:solidFill>
                  <a:schemeClr val="accent5"/>
                </a:solidFill>
                <a:latin typeface="Montserrat" charset="0"/>
                <a:ea typeface="Abel"/>
                <a:cs typeface="Abel"/>
                <a:sym typeface="Abel"/>
              </a:rPr>
              <a:t>Rebase, Cherry Pick, Ammend</a:t>
            </a:r>
          </a:p>
          <a:p>
            <a:endParaRPr lang="fr-FR" sz="2800" dirty="0">
              <a:solidFill>
                <a:schemeClr val="accent5"/>
              </a:solidFill>
              <a:latin typeface="Abel"/>
              <a:ea typeface="Abel"/>
              <a:cs typeface="Abel"/>
              <a:sym typeface="Abel"/>
            </a:endParaRPr>
          </a:p>
        </p:txBody>
      </p:sp>
      <p:sp>
        <p:nvSpPr>
          <p:cNvPr id="5" name="TextBox 4">
            <a:extLst>
              <a:ext uri="{FF2B5EF4-FFF2-40B4-BE49-F238E27FC236}">
                <a16:creationId xmlns:a16="http://schemas.microsoft.com/office/drawing/2014/main" id="{32BE9B0B-BCE3-4BEE-8A82-86AD29907522}"/>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20</a:t>
            </a:r>
          </a:p>
        </p:txBody>
      </p:sp>
    </p:spTree>
    <p:extLst>
      <p:ext uri="{BB962C8B-B14F-4D97-AF65-F5344CB8AC3E}">
        <p14:creationId xmlns:p14="http://schemas.microsoft.com/office/powerpoint/2010/main" val="1842623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46"/>
          <p:cNvSpPr txBox="1">
            <a:spLocks noGrp="1"/>
          </p:cNvSpPr>
          <p:nvPr>
            <p:ph type="title"/>
          </p:nvPr>
        </p:nvSpPr>
        <p:spPr>
          <a:xfrm>
            <a:off x="2439450" y="1830600"/>
            <a:ext cx="42651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LIMITES DE GIT</a:t>
            </a:r>
            <a:endParaRPr dirty="0"/>
          </a:p>
        </p:txBody>
      </p:sp>
      <p:pic>
        <p:nvPicPr>
          <p:cNvPr id="2" name="Picture 2">
            <a:extLst>
              <a:ext uri="{FF2B5EF4-FFF2-40B4-BE49-F238E27FC236}">
                <a16:creationId xmlns:a16="http://schemas.microsoft.com/office/drawing/2014/main" id="{C47AF1D9-0403-19B9-55E6-1BC697E58ACD}"/>
              </a:ext>
            </a:extLst>
          </p:cNvPr>
          <p:cNvPicPr>
            <a:picLocks noChangeAspect="1"/>
          </p:cNvPicPr>
          <p:nvPr/>
        </p:nvPicPr>
        <p:blipFill>
          <a:blip r:embed="rId3"/>
          <a:stretch>
            <a:fillRect/>
          </a:stretch>
        </p:blipFill>
        <p:spPr>
          <a:xfrm>
            <a:off x="6942965" y="3389532"/>
            <a:ext cx="1378585" cy="1378585"/>
          </a:xfrm>
          <a:prstGeom prst="rect">
            <a:avLst/>
          </a:prstGeom>
        </p:spPr>
      </p:pic>
      <p:sp>
        <p:nvSpPr>
          <p:cNvPr id="4" name="TextBox 3">
            <a:extLst>
              <a:ext uri="{FF2B5EF4-FFF2-40B4-BE49-F238E27FC236}">
                <a16:creationId xmlns:a16="http://schemas.microsoft.com/office/drawing/2014/main" id="{DF7AF87B-29DC-4DA6-82B8-4A04A7945DBC}"/>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21</a:t>
            </a:r>
          </a:p>
        </p:txBody>
      </p:sp>
    </p:spTree>
    <p:extLst>
      <p:ext uri="{BB962C8B-B14F-4D97-AF65-F5344CB8AC3E}">
        <p14:creationId xmlns:p14="http://schemas.microsoft.com/office/powerpoint/2010/main" val="2331819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9" name="Google Shape;639;p57"/>
          <p:cNvSpPr txBox="1">
            <a:spLocks noGrp="1"/>
          </p:cNvSpPr>
          <p:nvPr>
            <p:ph type="body" idx="1"/>
          </p:nvPr>
        </p:nvSpPr>
        <p:spPr>
          <a:xfrm>
            <a:off x="1572278" y="2685374"/>
            <a:ext cx="2599200" cy="12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Git LFS (Large File Storage), permet de stocker des fichiers volumineux en dehors du dépôt Git principal</a:t>
            </a:r>
            <a:endParaRPr lang="en-GB" dirty="0"/>
          </a:p>
        </p:txBody>
      </p:sp>
      <p:sp>
        <p:nvSpPr>
          <p:cNvPr id="640" name="Google Shape;640;p57"/>
          <p:cNvSpPr txBox="1">
            <a:spLocks noGrp="1"/>
          </p:cNvSpPr>
          <p:nvPr>
            <p:ph type="body" idx="2"/>
          </p:nvPr>
        </p:nvSpPr>
        <p:spPr>
          <a:xfrm>
            <a:off x="4972522" y="2757628"/>
            <a:ext cx="2599200" cy="12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difficultés à gérer les noms de fichiers contenant des caractères non-ASCII</a:t>
            </a:r>
            <a:endParaRPr lang="en-GB" dirty="0"/>
          </a:p>
        </p:txBody>
      </p:sp>
      <p:sp>
        <p:nvSpPr>
          <p:cNvPr id="651" name="Google Shape;651;p57"/>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TAILLE DE FICHIER </a:t>
            </a:r>
          </a:p>
        </p:txBody>
      </p:sp>
      <p:sp>
        <p:nvSpPr>
          <p:cNvPr id="652" name="Google Shape;652;p57"/>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NOMMAGE DES FICHIERS </a:t>
            </a:r>
          </a:p>
        </p:txBody>
      </p:sp>
      <mc:AlternateContent xmlns:mc="http://schemas.openxmlformats.org/markup-compatibility/2006" xmlns:am3d="http://schemas.microsoft.com/office/drawing/2017/model3d">
        <mc:Choice Requires="am3d">
          <p:graphicFrame>
            <p:nvGraphicFramePr>
              <p:cNvPr id="2" name="Modèle 3D 1" descr="Dossier avec contenu">
                <a:extLst>
                  <a:ext uri="{FF2B5EF4-FFF2-40B4-BE49-F238E27FC236}">
                    <a16:creationId xmlns:a16="http://schemas.microsoft.com/office/drawing/2014/main" id="{DBAF1CDF-6EB9-14BB-2071-19136AD15089}"/>
                  </a:ext>
                </a:extLst>
              </p:cNvPr>
              <p:cNvGraphicFramePr>
                <a:graphicFrameLocks noChangeAspect="1"/>
              </p:cNvGraphicFramePr>
              <p:nvPr/>
            </p:nvGraphicFramePr>
            <p:xfrm>
              <a:off x="2448426" y="1485663"/>
              <a:ext cx="969343" cy="809313"/>
            </p:xfrm>
            <a:graphic>
              <a:graphicData uri="http://schemas.microsoft.com/office/drawing/2017/model3d">
                <am3d:model3d r:embed="rId3">
                  <am3d:spPr>
                    <a:xfrm>
                      <a:off x="0" y="0"/>
                      <a:ext cx="969343" cy="809313"/>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1766281" ay="1317937" az="715182"/>
                    <am3d:postTrans dx="0" dy="0" dz="0"/>
                  </am3d:trans>
                  <am3d:raster rName="Office3DRenderer" rVer="16.0.8326">
                    <am3d:blip r:embed="rId4"/>
                  </am3d:raster>
                  <am3d:objViewport viewportSz="1133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Modèle 3D 1" descr="Dossier avec contenu">
                <a:extLst>
                  <a:ext uri="{FF2B5EF4-FFF2-40B4-BE49-F238E27FC236}">
                    <a16:creationId xmlns:a16="http://schemas.microsoft.com/office/drawing/2014/main" id="{DBAF1CDF-6EB9-14BB-2071-19136AD15089}"/>
                  </a:ext>
                </a:extLst>
              </p:cNvPr>
              <p:cNvPicPr>
                <a:picLocks noGrp="1" noRot="1" noChangeAspect="1" noMove="1" noResize="1" noEditPoints="1" noAdjustHandles="1" noChangeArrowheads="1" noChangeShapeType="1" noCrop="1"/>
              </p:cNvPicPr>
              <p:nvPr/>
            </p:nvPicPr>
            <p:blipFill>
              <a:blip r:embed="rId5"/>
              <a:stretch>
                <a:fillRect/>
              </a:stretch>
            </p:blipFill>
            <p:spPr>
              <a:xfrm>
                <a:off x="2448426" y="1485663"/>
                <a:ext cx="969343" cy="809313"/>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Modèle 3D 7" descr="Enveloppe fermée rectangulaire">
                <a:extLst>
                  <a:ext uri="{FF2B5EF4-FFF2-40B4-BE49-F238E27FC236}">
                    <a16:creationId xmlns:a16="http://schemas.microsoft.com/office/drawing/2014/main" id="{EA27E860-8405-811B-C2B1-314C763539B2}"/>
                  </a:ext>
                </a:extLst>
              </p:cNvPr>
              <p:cNvGraphicFramePr>
                <a:graphicFrameLocks noChangeAspect="1"/>
              </p:cNvGraphicFramePr>
              <p:nvPr/>
            </p:nvGraphicFramePr>
            <p:xfrm>
              <a:off x="5541706" y="1579757"/>
              <a:ext cx="1338278" cy="649910"/>
            </p:xfrm>
            <a:graphic>
              <a:graphicData uri="http://schemas.microsoft.com/office/drawing/2017/model3d">
                <am3d:model3d r:embed="rId6">
                  <am3d:spPr>
                    <a:xfrm>
                      <a:off x="0" y="0"/>
                      <a:ext cx="1338278" cy="649910"/>
                    </a:xfrm>
                    <a:prstGeom prst="rect">
                      <a:avLst/>
                    </a:prstGeom>
                  </am3d:spPr>
                  <am3d:camera>
                    <am3d:pos x="0" y="0" z="50832066"/>
                    <am3d:up dx="0" dy="36000000" dz="0"/>
                    <am3d:lookAt x="0" y="0" z="0"/>
                    <am3d:perspective fov="2700000"/>
                  </am3d:camera>
                  <am3d:trans>
                    <am3d:meterPerModelUnit n="1791963" d="1000000"/>
                    <am3d:preTrans dx="0" dy="154728" dz="0"/>
                    <am3d:scale>
                      <am3d:sx n="1000000" d="1000000"/>
                      <am3d:sy n="1000000" d="1000000"/>
                      <am3d:sz n="1000000" d="1000000"/>
                    </am3d:scale>
                    <am3d:rot ax="930878" ay="1235325" az="334530"/>
                    <am3d:postTrans dx="0" dy="0" dz="0"/>
                  </am3d:trans>
                  <am3d:raster rName="Office3DRenderer" rVer="16.0.8326">
                    <am3d:blip r:embed="rId7"/>
                  </am3d:raster>
                  <am3d:objViewport viewportSz="14098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Modèle 3D 7" descr="Enveloppe fermée rectangulaire">
                <a:extLst>
                  <a:ext uri="{FF2B5EF4-FFF2-40B4-BE49-F238E27FC236}">
                    <a16:creationId xmlns:a16="http://schemas.microsoft.com/office/drawing/2014/main" id="{EA27E860-8405-811B-C2B1-314C763539B2}"/>
                  </a:ext>
                </a:extLst>
              </p:cNvPr>
              <p:cNvPicPr>
                <a:picLocks noGrp="1" noRot="1" noChangeAspect="1" noMove="1" noResize="1" noEditPoints="1" noAdjustHandles="1" noChangeArrowheads="1" noChangeShapeType="1" noCrop="1"/>
              </p:cNvPicPr>
              <p:nvPr/>
            </p:nvPicPr>
            <p:blipFill>
              <a:blip r:embed="rId8"/>
              <a:stretch>
                <a:fillRect/>
              </a:stretch>
            </p:blipFill>
            <p:spPr>
              <a:xfrm>
                <a:off x="5541706" y="1579757"/>
                <a:ext cx="1338278" cy="649910"/>
              </a:xfrm>
              <a:prstGeom prst="rect">
                <a:avLst/>
              </a:prstGeom>
            </p:spPr>
          </p:pic>
        </mc:Fallback>
      </mc:AlternateContent>
      <p:sp>
        <p:nvSpPr>
          <p:cNvPr id="9" name="TextBox 8">
            <a:extLst>
              <a:ext uri="{FF2B5EF4-FFF2-40B4-BE49-F238E27FC236}">
                <a16:creationId xmlns:a16="http://schemas.microsoft.com/office/drawing/2014/main" id="{113A9ECC-C947-4A75-A1A4-94F1B247F931}"/>
              </a:ext>
            </a:extLst>
          </p:cNvPr>
          <p:cNvSpPr txBox="1"/>
          <p:nvPr/>
        </p:nvSpPr>
        <p:spPr>
          <a:xfrm>
            <a:off x="8262650" y="4715566"/>
            <a:ext cx="418641" cy="307777"/>
          </a:xfrm>
          <a:prstGeom prst="rect">
            <a:avLst/>
          </a:prstGeom>
          <a:noFill/>
        </p:spPr>
        <p:txBody>
          <a:bodyPr wrap="square" rtlCol="0">
            <a:spAutoFit/>
          </a:bodyPr>
          <a:lstStyle/>
          <a:p>
            <a:r>
              <a:rPr lang="fr-FR" dirty="0">
                <a:solidFill>
                  <a:schemeClr val="bg1"/>
                </a:solidFill>
              </a:rPr>
              <a:t>22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9" name="Google Shape;639;p57"/>
          <p:cNvSpPr txBox="1">
            <a:spLocks noGrp="1"/>
          </p:cNvSpPr>
          <p:nvPr>
            <p:ph type="body" idx="1"/>
          </p:nvPr>
        </p:nvSpPr>
        <p:spPr>
          <a:xfrm>
            <a:off x="1572278" y="2685373"/>
            <a:ext cx="2599200" cy="16357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Il existe des moyens pour améliorer les performances du dépôts avec des méthode comme </a:t>
            </a:r>
            <a:r>
              <a:rPr lang="fr-FR"/>
              <a:t>le nettoyage </a:t>
            </a:r>
            <a:r>
              <a:rPr lang="fr-FR" dirty="0"/>
              <a:t>d</a:t>
            </a:r>
            <a:r>
              <a:rPr lang="fr-FR"/>
              <a:t>es </a:t>
            </a:r>
            <a:r>
              <a:rPr lang="fr-FR" dirty="0"/>
              <a:t>données inutiles.</a:t>
            </a:r>
            <a:endParaRPr lang="en-GB" dirty="0"/>
          </a:p>
        </p:txBody>
      </p:sp>
      <p:sp>
        <p:nvSpPr>
          <p:cNvPr id="640" name="Google Shape;640;p57"/>
          <p:cNvSpPr txBox="1">
            <a:spLocks noGrp="1"/>
          </p:cNvSpPr>
          <p:nvPr>
            <p:ph type="body" idx="2"/>
          </p:nvPr>
        </p:nvSpPr>
        <p:spPr>
          <a:xfrm>
            <a:off x="4972522" y="2757628"/>
            <a:ext cx="2599200" cy="12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Git soit conçu pour la collaboration, Il est basé sur un modèle de fusion et de rebase</a:t>
            </a:r>
            <a:endParaRPr lang="en-GB" dirty="0"/>
          </a:p>
        </p:txBody>
      </p:sp>
      <p:sp>
        <p:nvSpPr>
          <p:cNvPr id="651" name="Google Shape;651;p57"/>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PERFORMANCES</a:t>
            </a:r>
          </a:p>
        </p:txBody>
      </p:sp>
      <p:sp>
        <p:nvSpPr>
          <p:cNvPr id="652" name="Google Shape;652;p57"/>
          <p:cNvSpPr txBox="1">
            <a:spLocks noGrp="1"/>
          </p:cNvSpPr>
          <p:nvPr>
            <p:ph type="subTitle" idx="4"/>
          </p:nvPr>
        </p:nvSpPr>
        <p:spPr>
          <a:xfrm>
            <a:off x="4972522" y="2454122"/>
            <a:ext cx="2599200" cy="2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COLLABORATION EN TEMPS RÉEL </a:t>
            </a:r>
          </a:p>
        </p:txBody>
      </p:sp>
      <p:pic>
        <p:nvPicPr>
          <p:cNvPr id="4" name="Graphique 3" descr="Graphique à barres avec tendance à la baisse">
            <a:extLst>
              <a:ext uri="{FF2B5EF4-FFF2-40B4-BE49-F238E27FC236}">
                <a16:creationId xmlns:a16="http://schemas.microsoft.com/office/drawing/2014/main" id="{B5B660AC-30CA-ABFC-6019-A0A7DB85EF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3900" y="1492523"/>
            <a:ext cx="802454" cy="802454"/>
          </a:xfrm>
          <a:prstGeom prst="rect">
            <a:avLst/>
          </a:prstGeom>
        </p:spPr>
      </p:pic>
      <p:pic>
        <p:nvPicPr>
          <p:cNvPr id="6" name="Graphique 5" descr="Sablier">
            <a:extLst>
              <a:ext uri="{FF2B5EF4-FFF2-40B4-BE49-F238E27FC236}">
                <a16:creationId xmlns:a16="http://schemas.microsoft.com/office/drawing/2014/main" id="{C7B69AF6-BB23-5BE9-7646-EBD8017EAC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51886" y="1498528"/>
            <a:ext cx="699961" cy="699961"/>
          </a:xfrm>
          <a:prstGeom prst="rect">
            <a:avLst/>
          </a:prstGeom>
        </p:spPr>
      </p:pic>
      <p:sp>
        <p:nvSpPr>
          <p:cNvPr id="8" name="TextBox 7">
            <a:extLst>
              <a:ext uri="{FF2B5EF4-FFF2-40B4-BE49-F238E27FC236}">
                <a16:creationId xmlns:a16="http://schemas.microsoft.com/office/drawing/2014/main" id="{D13CA2FA-1FC6-4BA6-8FEC-5FC7D6BFDE11}"/>
              </a:ext>
            </a:extLst>
          </p:cNvPr>
          <p:cNvSpPr txBox="1"/>
          <p:nvPr/>
        </p:nvSpPr>
        <p:spPr>
          <a:xfrm>
            <a:off x="8317735" y="4726583"/>
            <a:ext cx="418641" cy="307777"/>
          </a:xfrm>
          <a:prstGeom prst="rect">
            <a:avLst/>
          </a:prstGeom>
          <a:noFill/>
        </p:spPr>
        <p:txBody>
          <a:bodyPr wrap="square" rtlCol="0">
            <a:spAutoFit/>
          </a:bodyPr>
          <a:lstStyle/>
          <a:p>
            <a:r>
              <a:rPr lang="fr-FR" dirty="0">
                <a:solidFill>
                  <a:schemeClr val="bg1"/>
                </a:solidFill>
              </a:rPr>
              <a:t>23</a:t>
            </a:r>
          </a:p>
        </p:txBody>
      </p:sp>
    </p:spTree>
    <p:extLst>
      <p:ext uri="{BB962C8B-B14F-4D97-AF65-F5344CB8AC3E}">
        <p14:creationId xmlns:p14="http://schemas.microsoft.com/office/powerpoint/2010/main" val="745225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6"/>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3" name="Google Shape;473;p46"/>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GITLAB</a:t>
            </a:r>
            <a:endParaRPr dirty="0"/>
          </a:p>
        </p:txBody>
      </p:sp>
      <p:sp>
        <p:nvSpPr>
          <p:cNvPr id="475" name="Google Shape;475;p46"/>
          <p:cNvSpPr txBox="1">
            <a:spLocks noGrp="1"/>
          </p:cNvSpPr>
          <p:nvPr>
            <p:ph type="title" idx="2"/>
          </p:nvPr>
        </p:nvSpPr>
        <p:spPr>
          <a:xfrm>
            <a:off x="3082350" y="886997"/>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5" name="TextBox 4">
            <a:extLst>
              <a:ext uri="{FF2B5EF4-FFF2-40B4-BE49-F238E27FC236}">
                <a16:creationId xmlns:a16="http://schemas.microsoft.com/office/drawing/2014/main" id="{8E8AE305-26AE-4000-930E-257D2645A8F1}"/>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24</a:t>
            </a:r>
          </a:p>
        </p:txBody>
      </p:sp>
    </p:spTree>
    <p:extLst>
      <p:ext uri="{BB962C8B-B14F-4D97-AF65-F5344CB8AC3E}">
        <p14:creationId xmlns:p14="http://schemas.microsoft.com/office/powerpoint/2010/main" val="1864861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0C5104-0D37-4930-88D0-64E536A32F90}"/>
              </a:ext>
            </a:extLst>
          </p:cNvPr>
          <p:cNvPicPr>
            <a:picLocks noChangeAspect="1"/>
          </p:cNvPicPr>
          <p:nvPr/>
        </p:nvPicPr>
        <p:blipFill>
          <a:blip r:embed="rId2"/>
          <a:stretch>
            <a:fillRect/>
          </a:stretch>
        </p:blipFill>
        <p:spPr>
          <a:xfrm>
            <a:off x="8337379" y="195006"/>
            <a:ext cx="538455" cy="454562"/>
          </a:xfrm>
          <a:prstGeom prst="rect">
            <a:avLst/>
          </a:prstGeom>
        </p:spPr>
      </p:pic>
      <p:sp>
        <p:nvSpPr>
          <p:cNvPr id="4" name="Google Shape;473;p46">
            <a:extLst>
              <a:ext uri="{FF2B5EF4-FFF2-40B4-BE49-F238E27FC236}">
                <a16:creationId xmlns:a16="http://schemas.microsoft.com/office/drawing/2014/main" id="{0A083239-BE44-484E-BF74-4A3D6F3B4081}"/>
              </a:ext>
            </a:extLst>
          </p:cNvPr>
          <p:cNvSpPr txBox="1">
            <a:spLocks/>
          </p:cNvSpPr>
          <p:nvPr/>
        </p:nvSpPr>
        <p:spPr>
          <a:xfrm>
            <a:off x="3144218" y="195006"/>
            <a:ext cx="2855564" cy="780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4200"/>
              <a:buFont typeface="Abel"/>
              <a:buNone/>
              <a:defRPr sz="46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9pPr>
          </a:lstStyle>
          <a:p>
            <a:pPr marL="0" marR="0" lvl="0" indent="0" algn="ctr" defTabSz="914400" rtl="0" eaLnBrk="1" fontAlgn="auto" latinLnBrk="0" hangingPunct="1">
              <a:lnSpc>
                <a:spcPct val="100000"/>
              </a:lnSpc>
              <a:spcBef>
                <a:spcPts val="0"/>
              </a:spcBef>
              <a:spcAft>
                <a:spcPts val="0"/>
              </a:spcAft>
              <a:buClr>
                <a:srgbClr val="DCAE52"/>
              </a:buClr>
              <a:buSzPts val="4200"/>
              <a:buFont typeface="Abel"/>
              <a:buNone/>
              <a:tabLst/>
              <a:defRPr/>
            </a:pPr>
            <a:r>
              <a:rPr kumimoji="0" lang="fr-FR" sz="4600" b="0" i="0" u="none" strike="noStrike" kern="0" cap="none" spc="0" normalizeH="0" baseline="0" noProof="0" dirty="0" err="1">
                <a:ln>
                  <a:noFill/>
                </a:ln>
                <a:solidFill>
                  <a:srgbClr val="DCAE52"/>
                </a:solidFill>
                <a:effectLst/>
                <a:uLnTx/>
                <a:uFillTx/>
                <a:latin typeface="Abel"/>
                <a:sym typeface="Abel"/>
              </a:rPr>
              <a:t>GitLab</a:t>
            </a:r>
            <a:endParaRPr kumimoji="0" lang="fr-FR" sz="4600" b="0" i="0" u="none" strike="noStrike" kern="0" cap="none" spc="0" normalizeH="0" baseline="0" noProof="0" dirty="0">
              <a:ln>
                <a:noFill/>
              </a:ln>
              <a:solidFill>
                <a:srgbClr val="DCAE52"/>
              </a:solidFill>
              <a:effectLst/>
              <a:uLnTx/>
              <a:uFillTx/>
              <a:latin typeface="Abel"/>
              <a:sym typeface="Abel"/>
            </a:endParaRPr>
          </a:p>
        </p:txBody>
      </p:sp>
      <p:pic>
        <p:nvPicPr>
          <p:cNvPr id="5" name="Picture 4">
            <a:extLst>
              <a:ext uri="{FF2B5EF4-FFF2-40B4-BE49-F238E27FC236}">
                <a16:creationId xmlns:a16="http://schemas.microsoft.com/office/drawing/2014/main" id="{F3D524D9-E294-40DB-815F-23C9629B5CB8}"/>
              </a:ext>
            </a:extLst>
          </p:cNvPr>
          <p:cNvPicPr>
            <a:picLocks noChangeAspect="1"/>
          </p:cNvPicPr>
          <p:nvPr/>
        </p:nvPicPr>
        <p:blipFill>
          <a:blip r:embed="rId3"/>
          <a:stretch>
            <a:fillRect/>
          </a:stretch>
        </p:blipFill>
        <p:spPr>
          <a:xfrm>
            <a:off x="3015734" y="1169688"/>
            <a:ext cx="3686689" cy="3229426"/>
          </a:xfrm>
          <a:prstGeom prst="rect">
            <a:avLst/>
          </a:prstGeom>
        </p:spPr>
      </p:pic>
      <p:sp>
        <p:nvSpPr>
          <p:cNvPr id="6" name="TextBox 5">
            <a:extLst>
              <a:ext uri="{FF2B5EF4-FFF2-40B4-BE49-F238E27FC236}">
                <a16:creationId xmlns:a16="http://schemas.microsoft.com/office/drawing/2014/main" id="{3820A65C-268C-4BA7-A8FE-0C9477DFB6FB}"/>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tx1"/>
                </a:solidFill>
              </a:rPr>
              <a:t>25</a:t>
            </a:r>
          </a:p>
        </p:txBody>
      </p:sp>
    </p:spTree>
    <p:extLst>
      <p:ext uri="{BB962C8B-B14F-4D97-AF65-F5344CB8AC3E}">
        <p14:creationId xmlns:p14="http://schemas.microsoft.com/office/powerpoint/2010/main" val="3357847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0C826-2158-4099-9229-6F5E84F8418C}"/>
              </a:ext>
            </a:extLst>
          </p:cNvPr>
          <p:cNvPicPr>
            <a:picLocks noChangeAspect="1"/>
          </p:cNvPicPr>
          <p:nvPr/>
        </p:nvPicPr>
        <p:blipFill>
          <a:blip r:embed="rId2"/>
          <a:stretch>
            <a:fillRect/>
          </a:stretch>
        </p:blipFill>
        <p:spPr>
          <a:xfrm>
            <a:off x="932942" y="710641"/>
            <a:ext cx="7278116" cy="4296375"/>
          </a:xfrm>
          <a:prstGeom prst="rect">
            <a:avLst/>
          </a:prstGeom>
        </p:spPr>
      </p:pic>
      <p:sp>
        <p:nvSpPr>
          <p:cNvPr id="3" name="Google Shape;473;p46">
            <a:extLst>
              <a:ext uri="{FF2B5EF4-FFF2-40B4-BE49-F238E27FC236}">
                <a16:creationId xmlns:a16="http://schemas.microsoft.com/office/drawing/2014/main" id="{9734130C-7796-47BF-B59D-108850F062C0}"/>
              </a:ext>
            </a:extLst>
          </p:cNvPr>
          <p:cNvSpPr txBox="1">
            <a:spLocks/>
          </p:cNvSpPr>
          <p:nvPr/>
        </p:nvSpPr>
        <p:spPr>
          <a:xfrm>
            <a:off x="3144218" y="0"/>
            <a:ext cx="2855564" cy="780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4200"/>
              <a:buFont typeface="Abel"/>
              <a:buNone/>
              <a:defRPr sz="46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9pPr>
          </a:lstStyle>
          <a:p>
            <a:pPr marL="0" marR="0" lvl="0" indent="0" algn="ctr" defTabSz="914400" rtl="0" eaLnBrk="1" fontAlgn="auto" latinLnBrk="0" hangingPunct="1">
              <a:lnSpc>
                <a:spcPct val="100000"/>
              </a:lnSpc>
              <a:spcBef>
                <a:spcPts val="0"/>
              </a:spcBef>
              <a:spcAft>
                <a:spcPts val="0"/>
              </a:spcAft>
              <a:buClr>
                <a:srgbClr val="DCAE52"/>
              </a:buClr>
              <a:buSzPts val="4200"/>
              <a:buFont typeface="Abel"/>
              <a:buNone/>
              <a:tabLst/>
              <a:defRPr/>
            </a:pPr>
            <a:r>
              <a:rPr kumimoji="0" lang="fr-FR" sz="4600" b="0" i="0" u="none" strike="noStrike" kern="0" cap="none" spc="0" normalizeH="0" baseline="0" noProof="0" dirty="0" err="1">
                <a:ln>
                  <a:noFill/>
                </a:ln>
                <a:solidFill>
                  <a:srgbClr val="DCAE52"/>
                </a:solidFill>
                <a:effectLst/>
                <a:uLnTx/>
                <a:uFillTx/>
                <a:latin typeface="Abel"/>
                <a:sym typeface="Abel"/>
              </a:rPr>
              <a:t>GitLab</a:t>
            </a:r>
            <a:endParaRPr kumimoji="0" lang="fr-FR" sz="4600" b="0" i="0" u="none" strike="noStrike" kern="0" cap="none" spc="0" normalizeH="0" baseline="0" noProof="0" dirty="0">
              <a:ln>
                <a:noFill/>
              </a:ln>
              <a:solidFill>
                <a:srgbClr val="DCAE52"/>
              </a:solidFill>
              <a:effectLst/>
              <a:uLnTx/>
              <a:uFillTx/>
              <a:latin typeface="Abel"/>
              <a:sym typeface="Abel"/>
            </a:endParaRPr>
          </a:p>
        </p:txBody>
      </p:sp>
      <p:pic>
        <p:nvPicPr>
          <p:cNvPr id="4" name="Picture 3">
            <a:extLst>
              <a:ext uri="{FF2B5EF4-FFF2-40B4-BE49-F238E27FC236}">
                <a16:creationId xmlns:a16="http://schemas.microsoft.com/office/drawing/2014/main" id="{705DF536-CDC4-4D44-B097-ECB1A738751C}"/>
              </a:ext>
            </a:extLst>
          </p:cNvPr>
          <p:cNvPicPr>
            <a:picLocks noChangeAspect="1"/>
          </p:cNvPicPr>
          <p:nvPr/>
        </p:nvPicPr>
        <p:blipFill>
          <a:blip r:embed="rId3"/>
          <a:stretch>
            <a:fillRect/>
          </a:stretch>
        </p:blipFill>
        <p:spPr>
          <a:xfrm>
            <a:off x="8378456" y="162048"/>
            <a:ext cx="540695" cy="456453"/>
          </a:xfrm>
          <a:prstGeom prst="rect">
            <a:avLst/>
          </a:prstGeom>
        </p:spPr>
      </p:pic>
      <p:sp>
        <p:nvSpPr>
          <p:cNvPr id="5" name="TextBox 4">
            <a:extLst>
              <a:ext uri="{FF2B5EF4-FFF2-40B4-BE49-F238E27FC236}">
                <a16:creationId xmlns:a16="http://schemas.microsoft.com/office/drawing/2014/main" id="{24E88D45-8EBF-4DC8-96EA-3F7C278E63C6}"/>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tx1"/>
                </a:solidFill>
              </a:rPr>
              <a:t>26</a:t>
            </a:r>
          </a:p>
        </p:txBody>
      </p:sp>
    </p:spTree>
    <p:extLst>
      <p:ext uri="{BB962C8B-B14F-4D97-AF65-F5344CB8AC3E}">
        <p14:creationId xmlns:p14="http://schemas.microsoft.com/office/powerpoint/2010/main" val="29198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473;p46">
            <a:extLst>
              <a:ext uri="{FF2B5EF4-FFF2-40B4-BE49-F238E27FC236}">
                <a16:creationId xmlns:a16="http://schemas.microsoft.com/office/drawing/2014/main" id="{9734130C-7796-47BF-B59D-108850F062C0}"/>
              </a:ext>
            </a:extLst>
          </p:cNvPr>
          <p:cNvSpPr txBox="1">
            <a:spLocks/>
          </p:cNvSpPr>
          <p:nvPr/>
        </p:nvSpPr>
        <p:spPr>
          <a:xfrm>
            <a:off x="3144218" y="0"/>
            <a:ext cx="2855564" cy="780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4200"/>
              <a:buFont typeface="Abel"/>
              <a:buNone/>
              <a:defRPr sz="46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9pPr>
          </a:lstStyle>
          <a:p>
            <a:pPr marL="0" marR="0" lvl="0" indent="0" algn="ctr" defTabSz="914400" rtl="0" eaLnBrk="1" fontAlgn="auto" latinLnBrk="0" hangingPunct="1">
              <a:lnSpc>
                <a:spcPct val="100000"/>
              </a:lnSpc>
              <a:spcBef>
                <a:spcPts val="0"/>
              </a:spcBef>
              <a:spcAft>
                <a:spcPts val="0"/>
              </a:spcAft>
              <a:buClr>
                <a:srgbClr val="DCAE52"/>
              </a:buClr>
              <a:buSzPts val="4200"/>
              <a:buFont typeface="Abel"/>
              <a:buNone/>
              <a:tabLst/>
              <a:defRPr/>
            </a:pPr>
            <a:r>
              <a:rPr kumimoji="0" lang="fr-FR" sz="4600" b="0" i="0" u="none" strike="noStrike" kern="0" cap="none" spc="0" normalizeH="0" baseline="0" noProof="0" dirty="0" err="1">
                <a:ln>
                  <a:noFill/>
                </a:ln>
                <a:solidFill>
                  <a:srgbClr val="DCAE52"/>
                </a:solidFill>
                <a:effectLst/>
                <a:uLnTx/>
                <a:uFillTx/>
                <a:latin typeface="Abel"/>
                <a:sym typeface="Abel"/>
              </a:rPr>
              <a:t>GitLab</a:t>
            </a:r>
            <a:endParaRPr kumimoji="0" lang="fr-FR" sz="4600" b="0" i="0" u="none" strike="noStrike" kern="0" cap="none" spc="0" normalizeH="0" baseline="0" noProof="0" dirty="0">
              <a:ln>
                <a:noFill/>
              </a:ln>
              <a:solidFill>
                <a:srgbClr val="DCAE52"/>
              </a:solidFill>
              <a:effectLst/>
              <a:uLnTx/>
              <a:uFillTx/>
              <a:latin typeface="Abel"/>
              <a:sym typeface="Abel"/>
            </a:endParaRPr>
          </a:p>
        </p:txBody>
      </p:sp>
      <p:pic>
        <p:nvPicPr>
          <p:cNvPr id="4" name="Picture 3">
            <a:extLst>
              <a:ext uri="{FF2B5EF4-FFF2-40B4-BE49-F238E27FC236}">
                <a16:creationId xmlns:a16="http://schemas.microsoft.com/office/drawing/2014/main" id="{705DF536-CDC4-4D44-B097-ECB1A738751C}"/>
              </a:ext>
            </a:extLst>
          </p:cNvPr>
          <p:cNvPicPr>
            <a:picLocks noChangeAspect="1"/>
          </p:cNvPicPr>
          <p:nvPr/>
        </p:nvPicPr>
        <p:blipFill>
          <a:blip r:embed="rId2"/>
          <a:stretch>
            <a:fillRect/>
          </a:stretch>
        </p:blipFill>
        <p:spPr>
          <a:xfrm>
            <a:off x="8378456" y="162048"/>
            <a:ext cx="540695" cy="456453"/>
          </a:xfrm>
          <a:prstGeom prst="rect">
            <a:avLst/>
          </a:prstGeom>
        </p:spPr>
      </p:pic>
      <p:pic>
        <p:nvPicPr>
          <p:cNvPr id="5" name="Picture 4">
            <a:extLst>
              <a:ext uri="{FF2B5EF4-FFF2-40B4-BE49-F238E27FC236}">
                <a16:creationId xmlns:a16="http://schemas.microsoft.com/office/drawing/2014/main" id="{96DF3F3A-27E4-4797-BB57-D603D42C9CBC}"/>
              </a:ext>
            </a:extLst>
          </p:cNvPr>
          <p:cNvPicPr>
            <a:picLocks noChangeAspect="1"/>
          </p:cNvPicPr>
          <p:nvPr/>
        </p:nvPicPr>
        <p:blipFill>
          <a:blip r:embed="rId3"/>
          <a:stretch>
            <a:fillRect/>
          </a:stretch>
        </p:blipFill>
        <p:spPr>
          <a:xfrm>
            <a:off x="1904156" y="709802"/>
            <a:ext cx="5335687" cy="4071772"/>
          </a:xfrm>
          <a:prstGeom prst="rect">
            <a:avLst/>
          </a:prstGeom>
        </p:spPr>
      </p:pic>
      <p:pic>
        <p:nvPicPr>
          <p:cNvPr id="6" name="Picture 5">
            <a:extLst>
              <a:ext uri="{FF2B5EF4-FFF2-40B4-BE49-F238E27FC236}">
                <a16:creationId xmlns:a16="http://schemas.microsoft.com/office/drawing/2014/main" id="{A6268E9D-C13A-4F1C-B38B-D08D0A410BA0}"/>
              </a:ext>
            </a:extLst>
          </p:cNvPr>
          <p:cNvPicPr>
            <a:picLocks noChangeAspect="1"/>
          </p:cNvPicPr>
          <p:nvPr/>
        </p:nvPicPr>
        <p:blipFill>
          <a:blip r:embed="rId4"/>
          <a:stretch>
            <a:fillRect/>
          </a:stretch>
        </p:blipFill>
        <p:spPr>
          <a:xfrm>
            <a:off x="1679944" y="683584"/>
            <a:ext cx="6007396" cy="4459916"/>
          </a:xfrm>
          <a:prstGeom prst="rect">
            <a:avLst/>
          </a:prstGeom>
        </p:spPr>
      </p:pic>
      <p:sp>
        <p:nvSpPr>
          <p:cNvPr id="7" name="TextBox 6">
            <a:extLst>
              <a:ext uri="{FF2B5EF4-FFF2-40B4-BE49-F238E27FC236}">
                <a16:creationId xmlns:a16="http://schemas.microsoft.com/office/drawing/2014/main" id="{71F2A484-5288-4D9D-8716-80EBCBF6FFCB}"/>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tx1"/>
                </a:solidFill>
              </a:rPr>
              <a:t>27</a:t>
            </a:r>
          </a:p>
        </p:txBody>
      </p:sp>
    </p:spTree>
    <p:extLst>
      <p:ext uri="{BB962C8B-B14F-4D97-AF65-F5344CB8AC3E}">
        <p14:creationId xmlns:p14="http://schemas.microsoft.com/office/powerpoint/2010/main" val="374316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6"/>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INTRODUCTION</a:t>
            </a:r>
            <a:endParaRPr dirty="0"/>
          </a:p>
        </p:txBody>
      </p:sp>
      <p:sp>
        <p:nvSpPr>
          <p:cNvPr id="475" name="Google Shape;475;p46"/>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TextBox 1">
            <a:extLst>
              <a:ext uri="{FF2B5EF4-FFF2-40B4-BE49-F238E27FC236}">
                <a16:creationId xmlns:a16="http://schemas.microsoft.com/office/drawing/2014/main" id="{59A2C5BC-F2A2-4AFB-969D-F1EBAC8162EA}"/>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473;p46">
            <a:extLst>
              <a:ext uri="{FF2B5EF4-FFF2-40B4-BE49-F238E27FC236}">
                <a16:creationId xmlns:a16="http://schemas.microsoft.com/office/drawing/2014/main" id="{9734130C-7796-47BF-B59D-108850F062C0}"/>
              </a:ext>
            </a:extLst>
          </p:cNvPr>
          <p:cNvSpPr txBox="1">
            <a:spLocks/>
          </p:cNvSpPr>
          <p:nvPr/>
        </p:nvSpPr>
        <p:spPr>
          <a:xfrm>
            <a:off x="3144218" y="0"/>
            <a:ext cx="2855564" cy="780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4200"/>
              <a:buFont typeface="Abel"/>
              <a:buNone/>
              <a:defRPr sz="46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4200"/>
              <a:buFont typeface="Abel"/>
              <a:buNone/>
              <a:defRPr sz="4200" b="0" i="0" u="none" strike="noStrike" cap="none">
                <a:solidFill>
                  <a:schemeClr val="accent5"/>
                </a:solidFill>
                <a:latin typeface="Abel"/>
                <a:ea typeface="Abel"/>
                <a:cs typeface="Abel"/>
                <a:sym typeface="Abel"/>
              </a:defRPr>
            </a:lvl9pPr>
          </a:lstStyle>
          <a:p>
            <a:pPr marL="0" marR="0" lvl="0" indent="0" algn="ctr" defTabSz="914400" rtl="0" eaLnBrk="1" fontAlgn="auto" latinLnBrk="0" hangingPunct="1">
              <a:lnSpc>
                <a:spcPct val="100000"/>
              </a:lnSpc>
              <a:spcBef>
                <a:spcPts val="0"/>
              </a:spcBef>
              <a:spcAft>
                <a:spcPts val="0"/>
              </a:spcAft>
              <a:buClr>
                <a:srgbClr val="DCAE52"/>
              </a:buClr>
              <a:buSzPts val="4200"/>
              <a:buFont typeface="Abel"/>
              <a:buNone/>
              <a:tabLst/>
              <a:defRPr/>
            </a:pPr>
            <a:r>
              <a:rPr kumimoji="0" lang="fr-FR" sz="4600" b="0" i="0" u="none" strike="noStrike" kern="0" cap="none" spc="0" normalizeH="0" baseline="0" noProof="0" dirty="0" err="1">
                <a:ln>
                  <a:noFill/>
                </a:ln>
                <a:solidFill>
                  <a:srgbClr val="DCAE52"/>
                </a:solidFill>
                <a:effectLst/>
                <a:uLnTx/>
                <a:uFillTx/>
                <a:latin typeface="Abel"/>
                <a:sym typeface="Abel"/>
              </a:rPr>
              <a:t>GitLab</a:t>
            </a:r>
            <a:endParaRPr kumimoji="0" lang="fr-FR" sz="4600" b="0" i="0" u="none" strike="noStrike" kern="0" cap="none" spc="0" normalizeH="0" baseline="0" noProof="0" dirty="0">
              <a:ln>
                <a:noFill/>
              </a:ln>
              <a:solidFill>
                <a:srgbClr val="DCAE52"/>
              </a:solidFill>
              <a:effectLst/>
              <a:uLnTx/>
              <a:uFillTx/>
              <a:latin typeface="Abel"/>
              <a:sym typeface="Abel"/>
            </a:endParaRPr>
          </a:p>
        </p:txBody>
      </p:sp>
      <p:pic>
        <p:nvPicPr>
          <p:cNvPr id="4" name="Picture 3">
            <a:extLst>
              <a:ext uri="{FF2B5EF4-FFF2-40B4-BE49-F238E27FC236}">
                <a16:creationId xmlns:a16="http://schemas.microsoft.com/office/drawing/2014/main" id="{705DF536-CDC4-4D44-B097-ECB1A738751C}"/>
              </a:ext>
            </a:extLst>
          </p:cNvPr>
          <p:cNvPicPr>
            <a:picLocks noChangeAspect="1"/>
          </p:cNvPicPr>
          <p:nvPr/>
        </p:nvPicPr>
        <p:blipFill>
          <a:blip r:embed="rId2"/>
          <a:stretch>
            <a:fillRect/>
          </a:stretch>
        </p:blipFill>
        <p:spPr>
          <a:xfrm>
            <a:off x="8378456" y="162048"/>
            <a:ext cx="540695" cy="456453"/>
          </a:xfrm>
          <a:prstGeom prst="rect">
            <a:avLst/>
          </a:prstGeom>
        </p:spPr>
      </p:pic>
      <p:pic>
        <p:nvPicPr>
          <p:cNvPr id="5" name="Picture 4">
            <a:extLst>
              <a:ext uri="{FF2B5EF4-FFF2-40B4-BE49-F238E27FC236}">
                <a16:creationId xmlns:a16="http://schemas.microsoft.com/office/drawing/2014/main" id="{60917B86-5D8F-4D11-869B-E79272C3B40B}"/>
              </a:ext>
            </a:extLst>
          </p:cNvPr>
          <p:cNvPicPr>
            <a:picLocks noChangeAspect="1"/>
          </p:cNvPicPr>
          <p:nvPr/>
        </p:nvPicPr>
        <p:blipFill>
          <a:blip r:embed="rId3"/>
          <a:stretch>
            <a:fillRect/>
          </a:stretch>
        </p:blipFill>
        <p:spPr>
          <a:xfrm>
            <a:off x="1799838" y="968959"/>
            <a:ext cx="5544324" cy="3801005"/>
          </a:xfrm>
          <a:prstGeom prst="rect">
            <a:avLst/>
          </a:prstGeom>
        </p:spPr>
      </p:pic>
      <p:sp>
        <p:nvSpPr>
          <p:cNvPr id="6" name="TextBox 5">
            <a:extLst>
              <a:ext uri="{FF2B5EF4-FFF2-40B4-BE49-F238E27FC236}">
                <a16:creationId xmlns:a16="http://schemas.microsoft.com/office/drawing/2014/main" id="{B174D81F-ECD7-4986-8FB5-E28098899223}"/>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tx1"/>
                </a:solidFill>
              </a:rPr>
              <a:t>28</a:t>
            </a:r>
          </a:p>
        </p:txBody>
      </p:sp>
    </p:spTree>
    <p:extLst>
      <p:ext uri="{BB962C8B-B14F-4D97-AF65-F5344CB8AC3E}">
        <p14:creationId xmlns:p14="http://schemas.microsoft.com/office/powerpoint/2010/main" val="795842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6"/>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3" name="Google Shape;473;p46"/>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Conclusion</a:t>
            </a:r>
            <a:endParaRPr dirty="0"/>
          </a:p>
        </p:txBody>
      </p:sp>
      <p:sp>
        <p:nvSpPr>
          <p:cNvPr id="475" name="Google Shape;475;p46"/>
          <p:cNvSpPr txBox="1">
            <a:spLocks noGrp="1"/>
          </p:cNvSpPr>
          <p:nvPr>
            <p:ph type="title" idx="2"/>
          </p:nvPr>
        </p:nvSpPr>
        <p:spPr>
          <a:xfrm>
            <a:off x="3082350" y="886997"/>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5" name="TextBox 4">
            <a:extLst>
              <a:ext uri="{FF2B5EF4-FFF2-40B4-BE49-F238E27FC236}">
                <a16:creationId xmlns:a16="http://schemas.microsoft.com/office/drawing/2014/main" id="{1DAEE981-1635-4F79-ACC2-6F69F78A5BAC}"/>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29</a:t>
            </a:r>
          </a:p>
        </p:txBody>
      </p:sp>
    </p:spTree>
    <p:extLst>
      <p:ext uri="{BB962C8B-B14F-4D97-AF65-F5344CB8AC3E}">
        <p14:creationId xmlns:p14="http://schemas.microsoft.com/office/powerpoint/2010/main" val="4197420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61" name="Google Shape;1061;p88"/>
          <p:cNvSpPr txBox="1">
            <a:spLocks noGrp="1"/>
          </p:cNvSpPr>
          <p:nvPr>
            <p:ph type="title"/>
          </p:nvPr>
        </p:nvSpPr>
        <p:spPr>
          <a:xfrm>
            <a:off x="2748000" y="1852468"/>
            <a:ext cx="3648000" cy="86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5400" dirty="0"/>
              <a:t>Merci pour votre attention</a:t>
            </a:r>
            <a:r>
              <a:rPr lang="en" sz="5400" dirty="0"/>
              <a:t>!</a:t>
            </a:r>
            <a:endParaRPr sz="5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413" y="3119068"/>
            <a:ext cx="330517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402EFE78-1E32-4FA5-A29B-FA6F3BC0B571}"/>
              </a:ext>
            </a:extLst>
          </p:cNvPr>
          <p:cNvSpPr txBox="1"/>
          <p:nvPr/>
        </p:nvSpPr>
        <p:spPr>
          <a:xfrm>
            <a:off x="8505021" y="4649465"/>
            <a:ext cx="418641" cy="307777"/>
          </a:xfrm>
          <a:prstGeom prst="rect">
            <a:avLst/>
          </a:prstGeom>
          <a:noFill/>
        </p:spPr>
        <p:txBody>
          <a:bodyPr wrap="square" rtlCol="0">
            <a:spAutoFit/>
          </a:bodyPr>
          <a:lstStyle/>
          <a:p>
            <a:r>
              <a:rPr lang="fr-FR">
                <a:solidFill>
                  <a:schemeClr val="bg1"/>
                </a:solidFill>
              </a:rPr>
              <a:t>30</a:t>
            </a:r>
            <a:endParaRPr lang="fr-FR"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2" name="Picture 31">
            <a:extLst>
              <a:ext uri="{FF2B5EF4-FFF2-40B4-BE49-F238E27FC236}">
                <a16:creationId xmlns:a16="http://schemas.microsoft.com/office/drawing/2014/main" id="{C9AD1D32-ED8D-464B-B43D-4A0C5834C6F7}"/>
              </a:ext>
            </a:extLst>
          </p:cNvPr>
          <p:cNvPicPr>
            <a:picLocks noChangeAspect="1"/>
          </p:cNvPicPr>
          <p:nvPr/>
        </p:nvPicPr>
        <p:blipFill>
          <a:blip r:embed="rId3"/>
          <a:stretch>
            <a:fillRect/>
          </a:stretch>
        </p:blipFill>
        <p:spPr>
          <a:xfrm>
            <a:off x="1231641" y="1060170"/>
            <a:ext cx="951875" cy="910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62B449DC-25EC-4576-BD5A-3F322C812F8E}"/>
              </a:ext>
            </a:extLst>
          </p:cNvPr>
          <p:cNvPicPr>
            <a:picLocks noChangeAspect="1"/>
          </p:cNvPicPr>
          <p:nvPr/>
        </p:nvPicPr>
        <p:blipFill>
          <a:blip r:embed="rId4"/>
          <a:stretch>
            <a:fillRect/>
          </a:stretch>
        </p:blipFill>
        <p:spPr>
          <a:xfrm>
            <a:off x="2789853" y="1060170"/>
            <a:ext cx="950070" cy="910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3E88B12-DF2A-46B4-876A-778C757D0D8F}"/>
              </a:ext>
            </a:extLst>
          </p:cNvPr>
          <p:cNvPicPr>
            <a:picLocks noChangeAspect="1"/>
          </p:cNvPicPr>
          <p:nvPr/>
        </p:nvPicPr>
        <p:blipFill>
          <a:blip r:embed="rId5"/>
          <a:stretch>
            <a:fillRect/>
          </a:stretch>
        </p:blipFill>
        <p:spPr>
          <a:xfrm>
            <a:off x="4245429" y="1060171"/>
            <a:ext cx="950070" cy="910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7EC4AEE3-015A-4C30-85D1-1330643A9A78}"/>
              </a:ext>
            </a:extLst>
          </p:cNvPr>
          <p:cNvPicPr>
            <a:picLocks noChangeAspect="1"/>
          </p:cNvPicPr>
          <p:nvPr/>
        </p:nvPicPr>
        <p:blipFill>
          <a:blip r:embed="rId6"/>
          <a:stretch>
            <a:fillRect/>
          </a:stretch>
        </p:blipFill>
        <p:spPr>
          <a:xfrm>
            <a:off x="5701005" y="1060170"/>
            <a:ext cx="950070" cy="910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FE5E07F6-9DE0-41C5-BA33-B542C3EE12FC}"/>
              </a:ext>
            </a:extLst>
          </p:cNvPr>
          <p:cNvPicPr>
            <a:picLocks noChangeAspect="1"/>
          </p:cNvPicPr>
          <p:nvPr/>
        </p:nvPicPr>
        <p:blipFill>
          <a:blip r:embed="rId7"/>
          <a:stretch>
            <a:fillRect/>
          </a:stretch>
        </p:blipFill>
        <p:spPr>
          <a:xfrm>
            <a:off x="6962289" y="1060171"/>
            <a:ext cx="950070" cy="910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A04A1720-FDAE-4205-A521-7413460B502D}"/>
              </a:ext>
            </a:extLst>
          </p:cNvPr>
          <p:cNvPicPr>
            <a:picLocks noChangeAspect="1"/>
          </p:cNvPicPr>
          <p:nvPr/>
        </p:nvPicPr>
        <p:blipFill>
          <a:blip r:embed="rId8"/>
          <a:stretch>
            <a:fillRect/>
          </a:stretch>
        </p:blipFill>
        <p:spPr>
          <a:xfrm>
            <a:off x="5527028" y="2716948"/>
            <a:ext cx="1050860" cy="1050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a:extLst>
              <a:ext uri="{FF2B5EF4-FFF2-40B4-BE49-F238E27FC236}">
                <a16:creationId xmlns:a16="http://schemas.microsoft.com/office/drawing/2014/main" id="{B832F879-6729-47C5-8656-0A8ACCE9F3E8}"/>
              </a:ext>
            </a:extLst>
          </p:cNvPr>
          <p:cNvPicPr>
            <a:picLocks noChangeAspect="1"/>
          </p:cNvPicPr>
          <p:nvPr/>
        </p:nvPicPr>
        <p:blipFill>
          <a:blip r:embed="rId9"/>
          <a:stretch>
            <a:fillRect/>
          </a:stretch>
        </p:blipFill>
        <p:spPr>
          <a:xfrm>
            <a:off x="2689063" y="2716948"/>
            <a:ext cx="1050860" cy="1050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0" name="Google Shape;383;p35">
            <a:extLst>
              <a:ext uri="{FF2B5EF4-FFF2-40B4-BE49-F238E27FC236}">
                <a16:creationId xmlns:a16="http://schemas.microsoft.com/office/drawing/2014/main" id="{D83821AF-240B-41C2-BA03-AFC8CD57B602}"/>
              </a:ext>
            </a:extLst>
          </p:cNvPr>
          <p:cNvSpPr txBox="1">
            <a:spLocks noGrp="1"/>
          </p:cNvSpPr>
          <p:nvPr>
            <p:ph type="title"/>
          </p:nvPr>
        </p:nvSpPr>
        <p:spPr>
          <a:xfrm>
            <a:off x="1996950" y="39021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b="1" dirty="0"/>
              <a:t>Logiciels</a:t>
            </a:r>
            <a:endParaRPr b="1" dirty="0"/>
          </a:p>
        </p:txBody>
      </p:sp>
      <p:sp>
        <p:nvSpPr>
          <p:cNvPr id="10" name="TextBox 9">
            <a:extLst>
              <a:ext uri="{FF2B5EF4-FFF2-40B4-BE49-F238E27FC236}">
                <a16:creationId xmlns:a16="http://schemas.microsoft.com/office/drawing/2014/main" id="{DB21B538-30F4-4740-9F33-56968C3364B6}"/>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2</a:t>
            </a:r>
          </a:p>
        </p:txBody>
      </p:sp>
    </p:spTree>
    <p:extLst>
      <p:ext uri="{BB962C8B-B14F-4D97-AF65-F5344CB8AC3E}">
        <p14:creationId xmlns:p14="http://schemas.microsoft.com/office/powerpoint/2010/main" val="260250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6"/>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3" name="Google Shape;473;p46"/>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DEVOPS</a:t>
            </a:r>
            <a:endParaRPr dirty="0"/>
          </a:p>
        </p:txBody>
      </p:sp>
      <p:sp>
        <p:nvSpPr>
          <p:cNvPr id="475" name="Google Shape;475;p46"/>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5" name="TextBox 4">
            <a:extLst>
              <a:ext uri="{FF2B5EF4-FFF2-40B4-BE49-F238E27FC236}">
                <a16:creationId xmlns:a16="http://schemas.microsoft.com/office/drawing/2014/main" id="{448BD5A9-2726-4669-AE4C-F35F9CDEA23B}"/>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bg1"/>
                </a:solidFill>
              </a:rPr>
              <a:t>3</a:t>
            </a:r>
          </a:p>
        </p:txBody>
      </p:sp>
    </p:spTree>
    <p:extLst>
      <p:ext uri="{BB962C8B-B14F-4D97-AF65-F5344CB8AC3E}">
        <p14:creationId xmlns:p14="http://schemas.microsoft.com/office/powerpoint/2010/main" val="408298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D53364-3D8B-4871-93A4-EC19061026C6}"/>
              </a:ext>
            </a:extLst>
          </p:cNvPr>
          <p:cNvPicPr>
            <a:picLocks noChangeAspect="1"/>
          </p:cNvPicPr>
          <p:nvPr/>
        </p:nvPicPr>
        <p:blipFill>
          <a:blip r:embed="rId2"/>
          <a:stretch>
            <a:fillRect/>
          </a:stretch>
        </p:blipFill>
        <p:spPr>
          <a:xfrm>
            <a:off x="2163212" y="603415"/>
            <a:ext cx="5143500" cy="4500704"/>
          </a:xfrm>
          <a:prstGeom prst="rect">
            <a:avLst/>
          </a:prstGeom>
        </p:spPr>
      </p:pic>
      <p:sp>
        <p:nvSpPr>
          <p:cNvPr id="3" name="Title 7">
            <a:extLst>
              <a:ext uri="{FF2B5EF4-FFF2-40B4-BE49-F238E27FC236}">
                <a16:creationId xmlns:a16="http://schemas.microsoft.com/office/drawing/2014/main" id="{C43B4043-EC94-431C-B9B0-AA4B89A16317}"/>
              </a:ext>
            </a:extLst>
          </p:cNvPr>
          <p:cNvSpPr txBox="1">
            <a:spLocks/>
          </p:cNvSpPr>
          <p:nvPr/>
        </p:nvSpPr>
        <p:spPr>
          <a:xfrm>
            <a:off x="1993650" y="39381"/>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marL="0" marR="0" lvl="0" indent="0" algn="ctr" defTabSz="914400" rtl="0" eaLnBrk="1" fontAlgn="auto" latinLnBrk="0" hangingPunct="1">
              <a:lnSpc>
                <a:spcPct val="100000"/>
              </a:lnSpc>
              <a:spcBef>
                <a:spcPts val="0"/>
              </a:spcBef>
              <a:spcAft>
                <a:spcPts val="0"/>
              </a:spcAft>
              <a:buClr>
                <a:srgbClr val="DCAE52"/>
              </a:buClr>
              <a:buSzPts val="3300"/>
              <a:buFont typeface="Abel"/>
              <a:buNone/>
              <a:tabLst/>
              <a:defRPr/>
            </a:pPr>
            <a:r>
              <a:rPr kumimoji="0" lang="fr-FR" sz="2800" b="1" i="0" u="none" strike="noStrike" kern="0" cap="none" spc="0" normalizeH="0" baseline="0" noProof="0" dirty="0">
                <a:ln>
                  <a:noFill/>
                </a:ln>
                <a:solidFill>
                  <a:srgbClr val="DCAE52"/>
                </a:solidFill>
                <a:effectLst/>
                <a:uLnTx/>
                <a:uFillTx/>
                <a:latin typeface="Abel"/>
                <a:sym typeface="Abel"/>
              </a:rPr>
              <a:t>Qu’est ce </a:t>
            </a:r>
            <a:r>
              <a:rPr kumimoji="0" lang="fr-FR" sz="2800" b="1" i="0" u="none" strike="noStrike" kern="0" cap="none" spc="0" normalizeH="0" baseline="0" noProof="0" dirty="0" err="1">
                <a:ln>
                  <a:noFill/>
                </a:ln>
                <a:solidFill>
                  <a:srgbClr val="DCAE52"/>
                </a:solidFill>
                <a:effectLst/>
                <a:uLnTx/>
                <a:uFillTx/>
                <a:latin typeface="Abel"/>
                <a:sym typeface="Abel"/>
              </a:rPr>
              <a:t>Devops</a:t>
            </a:r>
            <a:r>
              <a:rPr kumimoji="0" lang="fr-FR" sz="2800" b="1" i="0" u="none" strike="noStrike" kern="0" cap="none" spc="0" normalizeH="0" baseline="0" noProof="0" dirty="0">
                <a:ln>
                  <a:noFill/>
                </a:ln>
                <a:solidFill>
                  <a:srgbClr val="DCAE52"/>
                </a:solidFill>
                <a:effectLst/>
                <a:uLnTx/>
                <a:uFillTx/>
                <a:latin typeface="Abel"/>
                <a:sym typeface="Abel"/>
              </a:rPr>
              <a:t> ?</a:t>
            </a:r>
          </a:p>
        </p:txBody>
      </p:sp>
      <p:sp>
        <p:nvSpPr>
          <p:cNvPr id="4" name="TextBox 3">
            <a:extLst>
              <a:ext uri="{FF2B5EF4-FFF2-40B4-BE49-F238E27FC236}">
                <a16:creationId xmlns:a16="http://schemas.microsoft.com/office/drawing/2014/main" id="{20848F27-FCA2-4C1C-839E-C43FC36B01CB}"/>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tx1"/>
                </a:solidFill>
              </a:rPr>
              <a:t>4</a:t>
            </a:r>
          </a:p>
        </p:txBody>
      </p:sp>
    </p:spTree>
    <p:extLst>
      <p:ext uri="{BB962C8B-B14F-4D97-AF65-F5344CB8AC3E}">
        <p14:creationId xmlns:p14="http://schemas.microsoft.com/office/powerpoint/2010/main" val="424347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43B4043-EC94-431C-B9B0-AA4B89A16317}"/>
              </a:ext>
            </a:extLst>
          </p:cNvPr>
          <p:cNvSpPr txBox="1">
            <a:spLocks/>
          </p:cNvSpPr>
          <p:nvPr/>
        </p:nvSpPr>
        <p:spPr>
          <a:xfrm>
            <a:off x="1993650" y="39381"/>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marL="0" marR="0" lvl="0" indent="0" algn="ctr" defTabSz="914400" rtl="0" eaLnBrk="1" fontAlgn="auto" latinLnBrk="0" hangingPunct="1">
              <a:lnSpc>
                <a:spcPct val="100000"/>
              </a:lnSpc>
              <a:spcBef>
                <a:spcPts val="0"/>
              </a:spcBef>
              <a:spcAft>
                <a:spcPts val="0"/>
              </a:spcAft>
              <a:buClr>
                <a:srgbClr val="DCAE52"/>
              </a:buClr>
              <a:buSzPts val="3300"/>
              <a:buFont typeface="Abel"/>
              <a:buNone/>
              <a:tabLst/>
              <a:defRPr/>
            </a:pPr>
            <a:r>
              <a:rPr kumimoji="0" lang="fr-FR" sz="2800" b="1" i="0" u="none" strike="noStrike" kern="0" cap="none" spc="0" normalizeH="0" baseline="0" noProof="0" dirty="0">
                <a:ln>
                  <a:noFill/>
                </a:ln>
                <a:solidFill>
                  <a:srgbClr val="DCAE52"/>
                </a:solidFill>
                <a:effectLst/>
                <a:uLnTx/>
                <a:uFillTx/>
                <a:latin typeface="Abel"/>
                <a:sym typeface="Abel"/>
              </a:rPr>
              <a:t>Qu’est ce </a:t>
            </a:r>
            <a:r>
              <a:rPr kumimoji="0" lang="fr-FR" sz="2800" b="1" i="0" u="none" strike="noStrike" kern="0" cap="none" spc="0" normalizeH="0" baseline="0" noProof="0" dirty="0" err="1">
                <a:ln>
                  <a:noFill/>
                </a:ln>
                <a:solidFill>
                  <a:srgbClr val="DCAE52"/>
                </a:solidFill>
                <a:effectLst/>
                <a:uLnTx/>
                <a:uFillTx/>
                <a:latin typeface="Abel"/>
                <a:sym typeface="Abel"/>
              </a:rPr>
              <a:t>Devops</a:t>
            </a:r>
            <a:r>
              <a:rPr kumimoji="0" lang="fr-FR" sz="2800" b="1" i="0" u="none" strike="noStrike" kern="0" cap="none" spc="0" normalizeH="0" baseline="0" noProof="0" dirty="0">
                <a:ln>
                  <a:noFill/>
                </a:ln>
                <a:solidFill>
                  <a:srgbClr val="DCAE52"/>
                </a:solidFill>
                <a:effectLst/>
                <a:uLnTx/>
                <a:uFillTx/>
                <a:latin typeface="Abel"/>
                <a:sym typeface="Abel"/>
              </a:rPr>
              <a:t> ?</a:t>
            </a:r>
          </a:p>
        </p:txBody>
      </p:sp>
      <p:pic>
        <p:nvPicPr>
          <p:cNvPr id="8" name="Picture 7">
            <a:extLst>
              <a:ext uri="{FF2B5EF4-FFF2-40B4-BE49-F238E27FC236}">
                <a16:creationId xmlns:a16="http://schemas.microsoft.com/office/drawing/2014/main" id="{B6333F54-3D3B-45A6-A7CF-31F07D1A2675}"/>
              </a:ext>
            </a:extLst>
          </p:cNvPr>
          <p:cNvPicPr>
            <a:picLocks noChangeAspect="1"/>
          </p:cNvPicPr>
          <p:nvPr/>
        </p:nvPicPr>
        <p:blipFill>
          <a:blip r:embed="rId2"/>
          <a:stretch>
            <a:fillRect/>
          </a:stretch>
        </p:blipFill>
        <p:spPr>
          <a:xfrm>
            <a:off x="859314" y="964648"/>
            <a:ext cx="3101243" cy="2535722"/>
          </a:xfrm>
          <a:prstGeom prst="rect">
            <a:avLst/>
          </a:prstGeom>
        </p:spPr>
      </p:pic>
      <p:pic>
        <p:nvPicPr>
          <p:cNvPr id="12" name="Picture 11">
            <a:extLst>
              <a:ext uri="{FF2B5EF4-FFF2-40B4-BE49-F238E27FC236}">
                <a16:creationId xmlns:a16="http://schemas.microsoft.com/office/drawing/2014/main" id="{B10F12EF-9E3B-41A2-8A88-19FA2716C4FA}"/>
              </a:ext>
            </a:extLst>
          </p:cNvPr>
          <p:cNvPicPr>
            <a:picLocks noChangeAspect="1"/>
          </p:cNvPicPr>
          <p:nvPr/>
        </p:nvPicPr>
        <p:blipFill>
          <a:blip r:embed="rId3"/>
          <a:stretch>
            <a:fillRect/>
          </a:stretch>
        </p:blipFill>
        <p:spPr>
          <a:xfrm>
            <a:off x="5183445" y="964648"/>
            <a:ext cx="3048000" cy="2535722"/>
          </a:xfrm>
          <a:prstGeom prst="rect">
            <a:avLst/>
          </a:prstGeom>
        </p:spPr>
      </p:pic>
      <p:sp>
        <p:nvSpPr>
          <p:cNvPr id="5" name="TextBox 4">
            <a:extLst>
              <a:ext uri="{FF2B5EF4-FFF2-40B4-BE49-F238E27FC236}">
                <a16:creationId xmlns:a16="http://schemas.microsoft.com/office/drawing/2014/main" id="{3E8C8269-BB3E-4CD7-9395-7369CFCC161C}"/>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tx1"/>
                </a:solidFill>
              </a:rPr>
              <a:t>5</a:t>
            </a:r>
          </a:p>
        </p:txBody>
      </p:sp>
    </p:spTree>
    <p:extLst>
      <p:ext uri="{BB962C8B-B14F-4D97-AF65-F5344CB8AC3E}">
        <p14:creationId xmlns:p14="http://schemas.microsoft.com/office/powerpoint/2010/main" val="267921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43B4043-EC94-431C-B9B0-AA4B89A16317}"/>
              </a:ext>
            </a:extLst>
          </p:cNvPr>
          <p:cNvSpPr txBox="1">
            <a:spLocks/>
          </p:cNvSpPr>
          <p:nvPr/>
        </p:nvSpPr>
        <p:spPr>
          <a:xfrm>
            <a:off x="1993650" y="39381"/>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marL="0" marR="0" lvl="0" indent="0" algn="ctr" defTabSz="914400" rtl="0" eaLnBrk="1" fontAlgn="auto" latinLnBrk="0" hangingPunct="1">
              <a:lnSpc>
                <a:spcPct val="100000"/>
              </a:lnSpc>
              <a:spcBef>
                <a:spcPts val="0"/>
              </a:spcBef>
              <a:spcAft>
                <a:spcPts val="0"/>
              </a:spcAft>
              <a:buClr>
                <a:srgbClr val="DCAE52"/>
              </a:buClr>
              <a:buSzPts val="3300"/>
              <a:buFont typeface="Abel"/>
              <a:buNone/>
              <a:tabLst/>
              <a:defRPr/>
            </a:pPr>
            <a:r>
              <a:rPr kumimoji="0" lang="fr-FR" sz="2800" b="1" i="0" u="none" strike="noStrike" kern="0" cap="none" spc="0" normalizeH="0" baseline="0" noProof="0" dirty="0">
                <a:ln>
                  <a:noFill/>
                </a:ln>
                <a:solidFill>
                  <a:srgbClr val="DCAE52"/>
                </a:solidFill>
                <a:effectLst/>
                <a:uLnTx/>
                <a:uFillTx/>
                <a:latin typeface="Abel"/>
                <a:sym typeface="Abel"/>
              </a:rPr>
              <a:t>Qu’est ce </a:t>
            </a:r>
            <a:r>
              <a:rPr kumimoji="0" lang="fr-FR" sz="2800" b="1" i="0" u="none" strike="noStrike" kern="0" cap="none" spc="0" normalizeH="0" baseline="0" noProof="0" dirty="0" err="1">
                <a:ln>
                  <a:noFill/>
                </a:ln>
                <a:solidFill>
                  <a:srgbClr val="DCAE52"/>
                </a:solidFill>
                <a:effectLst/>
                <a:uLnTx/>
                <a:uFillTx/>
                <a:latin typeface="Abel"/>
                <a:sym typeface="Abel"/>
              </a:rPr>
              <a:t>Devops</a:t>
            </a:r>
            <a:r>
              <a:rPr kumimoji="0" lang="fr-FR" sz="2800" b="1" i="0" u="none" strike="noStrike" kern="0" cap="none" spc="0" normalizeH="0" baseline="0" noProof="0" dirty="0">
                <a:ln>
                  <a:noFill/>
                </a:ln>
                <a:solidFill>
                  <a:srgbClr val="DCAE52"/>
                </a:solidFill>
                <a:effectLst/>
                <a:uLnTx/>
                <a:uFillTx/>
                <a:latin typeface="Abel"/>
                <a:sym typeface="Abel"/>
              </a:rPr>
              <a:t> ?</a:t>
            </a:r>
          </a:p>
        </p:txBody>
      </p:sp>
      <p:pic>
        <p:nvPicPr>
          <p:cNvPr id="4" name="Picture 3">
            <a:extLst>
              <a:ext uri="{FF2B5EF4-FFF2-40B4-BE49-F238E27FC236}">
                <a16:creationId xmlns:a16="http://schemas.microsoft.com/office/drawing/2014/main" id="{FB818AC3-579A-4F5A-88C6-5B0B33C9B1F7}"/>
              </a:ext>
            </a:extLst>
          </p:cNvPr>
          <p:cNvPicPr>
            <a:picLocks noChangeAspect="1"/>
          </p:cNvPicPr>
          <p:nvPr/>
        </p:nvPicPr>
        <p:blipFill>
          <a:blip r:embed="rId2"/>
          <a:stretch>
            <a:fillRect/>
          </a:stretch>
        </p:blipFill>
        <p:spPr>
          <a:xfrm>
            <a:off x="1056784" y="1147563"/>
            <a:ext cx="7030431" cy="2848373"/>
          </a:xfrm>
          <a:prstGeom prst="rect">
            <a:avLst/>
          </a:prstGeom>
        </p:spPr>
      </p:pic>
      <p:sp>
        <p:nvSpPr>
          <p:cNvPr id="5" name="TextBox 4">
            <a:extLst>
              <a:ext uri="{FF2B5EF4-FFF2-40B4-BE49-F238E27FC236}">
                <a16:creationId xmlns:a16="http://schemas.microsoft.com/office/drawing/2014/main" id="{F108EB8D-2681-43B2-A87B-1D57BC8D9D6C}"/>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tx1"/>
                </a:solidFill>
              </a:rPr>
              <a:t>6</a:t>
            </a:r>
          </a:p>
        </p:txBody>
      </p:sp>
    </p:spTree>
    <p:extLst>
      <p:ext uri="{BB962C8B-B14F-4D97-AF65-F5344CB8AC3E}">
        <p14:creationId xmlns:p14="http://schemas.microsoft.com/office/powerpoint/2010/main" val="383579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43B4043-EC94-431C-B9B0-AA4B89A16317}"/>
              </a:ext>
            </a:extLst>
          </p:cNvPr>
          <p:cNvSpPr txBox="1">
            <a:spLocks/>
          </p:cNvSpPr>
          <p:nvPr/>
        </p:nvSpPr>
        <p:spPr>
          <a:xfrm>
            <a:off x="2161783" y="126105"/>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marL="0" marR="0" lvl="0" indent="0" algn="ctr" defTabSz="914400" rtl="0" eaLnBrk="1" fontAlgn="auto" latinLnBrk="0" hangingPunct="1">
              <a:lnSpc>
                <a:spcPct val="100000"/>
              </a:lnSpc>
              <a:spcBef>
                <a:spcPts val="0"/>
              </a:spcBef>
              <a:spcAft>
                <a:spcPts val="0"/>
              </a:spcAft>
              <a:buClr>
                <a:srgbClr val="DCAE52"/>
              </a:buClr>
              <a:buSzPts val="3300"/>
              <a:buFont typeface="Abel"/>
              <a:buNone/>
              <a:tabLst/>
              <a:defRPr/>
            </a:pPr>
            <a:r>
              <a:rPr lang="en-US" b="1" dirty="0">
                <a:solidFill>
                  <a:srgbClr val="DCAE52"/>
                </a:solidFill>
              </a:rPr>
              <a:t>P</a:t>
            </a:r>
            <a:r>
              <a:rPr lang="fr-FR" b="1" dirty="0">
                <a:solidFill>
                  <a:srgbClr val="DCAE52"/>
                </a:solidFill>
              </a:rPr>
              <a:t>hases DevOps</a:t>
            </a:r>
            <a:endParaRPr kumimoji="0" lang="fr-FR" sz="2800" b="1" i="0" u="none" strike="noStrike" kern="0" cap="none" spc="0" normalizeH="0" baseline="0" noProof="0" dirty="0">
              <a:ln>
                <a:noFill/>
              </a:ln>
              <a:solidFill>
                <a:srgbClr val="DCAE52"/>
              </a:solidFill>
              <a:effectLst/>
              <a:uLnTx/>
              <a:uFillTx/>
              <a:latin typeface="Abel"/>
              <a:sym typeface="Abel"/>
            </a:endParaRPr>
          </a:p>
        </p:txBody>
      </p:sp>
      <p:pic>
        <p:nvPicPr>
          <p:cNvPr id="4" name="Picture 3">
            <a:extLst>
              <a:ext uri="{FF2B5EF4-FFF2-40B4-BE49-F238E27FC236}">
                <a16:creationId xmlns:a16="http://schemas.microsoft.com/office/drawing/2014/main" id="{D4D060F8-0DAF-4AC9-AA85-BDCFE252305F}"/>
              </a:ext>
            </a:extLst>
          </p:cNvPr>
          <p:cNvPicPr>
            <a:picLocks noChangeAspect="1"/>
          </p:cNvPicPr>
          <p:nvPr/>
        </p:nvPicPr>
        <p:blipFill>
          <a:blip r:embed="rId2"/>
          <a:stretch>
            <a:fillRect/>
          </a:stretch>
        </p:blipFill>
        <p:spPr>
          <a:xfrm>
            <a:off x="2216450" y="648336"/>
            <a:ext cx="5040767" cy="4369059"/>
          </a:xfrm>
          <a:prstGeom prst="rect">
            <a:avLst/>
          </a:prstGeom>
          <a:noFill/>
        </p:spPr>
      </p:pic>
      <p:sp>
        <p:nvSpPr>
          <p:cNvPr id="6" name="TextBox 5">
            <a:extLst>
              <a:ext uri="{FF2B5EF4-FFF2-40B4-BE49-F238E27FC236}">
                <a16:creationId xmlns:a16="http://schemas.microsoft.com/office/drawing/2014/main" id="{A18A26F6-3532-41F1-918C-4204AA75F5E4}"/>
              </a:ext>
            </a:extLst>
          </p:cNvPr>
          <p:cNvSpPr txBox="1"/>
          <p:nvPr/>
        </p:nvSpPr>
        <p:spPr>
          <a:xfrm>
            <a:off x="8505021" y="4649465"/>
            <a:ext cx="418641" cy="307777"/>
          </a:xfrm>
          <a:prstGeom prst="rect">
            <a:avLst/>
          </a:prstGeom>
          <a:noFill/>
        </p:spPr>
        <p:txBody>
          <a:bodyPr wrap="square" rtlCol="0">
            <a:spAutoFit/>
          </a:bodyPr>
          <a:lstStyle/>
          <a:p>
            <a:r>
              <a:rPr lang="fr-FR" dirty="0">
                <a:solidFill>
                  <a:schemeClr val="tx1"/>
                </a:solidFill>
              </a:rPr>
              <a:t>7</a:t>
            </a:r>
          </a:p>
        </p:txBody>
      </p:sp>
    </p:spTree>
    <p:extLst>
      <p:ext uri="{BB962C8B-B14F-4D97-AF65-F5344CB8AC3E}">
        <p14:creationId xmlns:p14="http://schemas.microsoft.com/office/powerpoint/2010/main" val="2594117827"/>
      </p:ext>
    </p:extLst>
  </p:cSld>
  <p:clrMapOvr>
    <a:masterClrMapping/>
  </p:clrMapOvr>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377</Words>
  <Application>Microsoft Office PowerPoint</Application>
  <PresentationFormat>On-screen Show (16:9)</PresentationFormat>
  <Paragraphs>109</Paragraphs>
  <Slides>32</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Abel</vt:lpstr>
      <vt:lpstr>Proxima Nova Semibold</vt:lpstr>
      <vt:lpstr>Arial</vt:lpstr>
      <vt:lpstr>Proxima Nova</vt:lpstr>
      <vt:lpstr>Rubik Medium</vt:lpstr>
      <vt:lpstr>Montserrat</vt:lpstr>
      <vt:lpstr>Custal Project Proposal by Slidesgo</vt:lpstr>
      <vt:lpstr>Slidesgo Final Pages</vt:lpstr>
      <vt:lpstr>GIT  Distributed version control system</vt:lpstr>
      <vt:lpstr>TABLE OF CONTENTS</vt:lpstr>
      <vt:lpstr>INTRODUCTION</vt:lpstr>
      <vt:lpstr>Logiciels</vt:lpstr>
      <vt:lpstr>DEVOPS</vt:lpstr>
      <vt:lpstr>PowerPoint Presentation</vt:lpstr>
      <vt:lpstr>PowerPoint Presentation</vt:lpstr>
      <vt:lpstr>PowerPoint Presentation</vt:lpstr>
      <vt:lpstr>PowerPoint Presentation</vt:lpstr>
      <vt:lpstr>Gestion de Versions</vt:lpstr>
      <vt:lpstr>PowerPoint Presentation</vt:lpstr>
      <vt:lpstr>PowerPoint Presentation</vt:lpstr>
      <vt:lpstr>Logiciels de gestion de versions VCS</vt:lpstr>
      <vt:lpstr>GIT</vt:lpstr>
      <vt:lpstr>PowerPoint Presentation</vt:lpstr>
      <vt:lpstr>Concepts clés de Git</vt:lpstr>
      <vt:lpstr>Avantages du Git pour la gestion de versions </vt:lpstr>
      <vt:lpstr>GITHUB</vt:lpstr>
      <vt:lpstr>GitHub</vt:lpstr>
      <vt:lpstr>GIT KRAKEN</vt:lpstr>
      <vt:lpstr>PowerPoint Presentation</vt:lpstr>
      <vt:lpstr>Fonctionnalités</vt:lpstr>
      <vt:lpstr>LIMITES DE GIT</vt:lpstr>
      <vt:lpstr>PowerPoint Presentation</vt:lpstr>
      <vt:lpstr>PowerPoint Presentation</vt:lpstr>
      <vt:lpstr>GITLAB</vt:lpstr>
      <vt:lpstr>PowerPoint Presentation</vt:lpstr>
      <vt:lpstr>PowerPoint Presentation</vt:lpstr>
      <vt:lpstr>PowerPoint Presentation</vt:lpstr>
      <vt:lpstr>PowerPoint Presentation</vt:lpstr>
      <vt:lpstr>Conclusion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Distributed version control system</dc:title>
  <dc:creator>HP</dc:creator>
  <cp:lastModifiedBy>CHAKIB BENMHAMED</cp:lastModifiedBy>
  <cp:revision>44</cp:revision>
  <dcterms:modified xsi:type="dcterms:W3CDTF">2023-01-13T00:33:01Z</dcterms:modified>
</cp:coreProperties>
</file>